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60" r:id="rId2"/>
    <p:sldId id="263" r:id="rId3"/>
    <p:sldId id="334" r:id="rId4"/>
    <p:sldId id="333" r:id="rId5"/>
    <p:sldId id="262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297" r:id="rId21"/>
    <p:sldId id="350" r:id="rId22"/>
    <p:sldId id="351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555" autoAdjust="0"/>
  </p:normalViewPr>
  <p:slideViewPr>
    <p:cSldViewPr snapToGrid="0">
      <p:cViewPr>
        <p:scale>
          <a:sx n="50" d="100"/>
          <a:sy n="50" d="100"/>
        </p:scale>
        <p:origin x="-348" y="-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9E42EE-754C-4092-8724-655CC20B76F5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226740BD-1CA6-458A-909D-38F3D3004C75}">
      <dgm:prSet phldrT="[Texto]" custT="1"/>
      <dgm:spPr/>
      <dgm:t>
        <a:bodyPr/>
        <a:lstStyle/>
        <a:p>
          <a:r>
            <a:rPr lang="pt-BR" sz="2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a) Ministério Pastoral sempre está vinculado à igreja </a:t>
          </a:r>
          <a:r>
            <a:rPr lang="pt-BR" sz="2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local</a:t>
          </a:r>
          <a:endParaRPr lang="pt-BR" sz="22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E63BDAB6-38CD-4442-B5AC-6607C4498C02}" type="parTrans" cxnId="{EDBFB563-D68E-46A3-9B2D-52FEE2A89B1C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3C1A7EBE-C688-4C64-BEEB-31C7E9A7528A}" type="sibTrans" cxnId="{EDBFB563-D68E-46A3-9B2D-52FEE2A89B1C}">
      <dgm:prSet custT="1"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2956045-2886-41D9-ABB2-45F2474EAF50}">
      <dgm:prSet phldrT="[Texto]" custT="1"/>
      <dgm:spPr/>
      <dgm:t>
        <a:bodyPr/>
        <a:lstStyle/>
        <a:p>
          <a:r>
            <a:rPr lang="pt-BR" sz="2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b) "Pastor" não é um título em si, mas o exercício de uma função </a:t>
          </a:r>
          <a:r>
            <a:rPr lang="pt-BR" sz="2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ministerial</a:t>
          </a:r>
          <a:endParaRPr lang="pt-BR" sz="22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86CD9664-C7D2-49E2-BC59-F4D76B2FCFC2}" type="parTrans" cxnId="{80F58AAA-6FF4-42D1-AE5E-459AAAE01A00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5C36FDC-A9F0-46C3-80AD-89F1108EA587}" type="sibTrans" cxnId="{80F58AAA-6FF4-42D1-AE5E-459AAAE01A00}">
      <dgm:prSet custT="1"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138A0417-C589-4416-A258-7F850A68140F}">
      <dgm:prSet phldrT="[Texto]" custT="1"/>
      <dgm:spPr/>
      <dgm:t>
        <a:bodyPr/>
        <a:lstStyle/>
        <a:p>
          <a:r>
            <a:rPr lang="pt-BR" sz="2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c) Uma igreja local tem pastores membros e não membros </a:t>
          </a:r>
          <a:r>
            <a:rPr lang="pt-BR" sz="2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pastores</a:t>
          </a:r>
          <a:endParaRPr lang="pt-BR" sz="22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25AF28E2-8F21-416F-AFCC-5C5C737BBDE7}" type="parTrans" cxnId="{B738498E-D2B9-488C-B50B-96D2EA1FE1C3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9AB247E-F8D3-4710-B4AE-DFE71047B15A}" type="sibTrans" cxnId="{B738498E-D2B9-488C-B50B-96D2EA1FE1C3}">
      <dgm:prSet custT="1"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4F3DA750-5F28-44AB-A30C-1DBBCEEFFBD2}">
      <dgm:prSet phldrT="[Texto]" custT="1"/>
      <dgm:spPr/>
      <dgm:t>
        <a:bodyPr/>
        <a:lstStyle/>
        <a:p>
          <a:r>
            <a:rPr lang="pt-BR" sz="2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d) A qualificação para o ministério pastoral é exclusivamente bíblica</a:t>
          </a:r>
          <a:r>
            <a:rPr lang="pt-BR" sz="2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.</a:t>
          </a:r>
          <a:endParaRPr lang="pt-BR" sz="22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CE5ADF06-8D59-44CB-8723-049377928E07}" type="parTrans" cxnId="{C3A6876E-35BE-4461-B956-C2898F242456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654B9E97-FFAF-43A3-9AD6-BE8D1EF5842C}" type="sibTrans" cxnId="{C3A6876E-35BE-4461-B956-C2898F242456}">
      <dgm:prSet/>
      <dgm:spPr/>
      <dgm:t>
        <a:bodyPr/>
        <a:lstStyle/>
        <a:p>
          <a:endParaRPr lang="pt-BR" sz="2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71D3A3A0-9914-4234-9528-6E4801C7789C}" type="pres">
      <dgm:prSet presAssocID="{3C9E42EE-754C-4092-8724-655CC20B76F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3D54DA1-C96D-4114-BD91-6F7F82B56EF4}" type="pres">
      <dgm:prSet presAssocID="{3C9E42EE-754C-4092-8724-655CC20B76F5}" presName="dummyMaxCanvas" presStyleCnt="0">
        <dgm:presLayoutVars/>
      </dgm:prSet>
      <dgm:spPr/>
      <dgm:t>
        <a:bodyPr/>
        <a:lstStyle/>
        <a:p>
          <a:endParaRPr lang="pt-BR"/>
        </a:p>
      </dgm:t>
    </dgm:pt>
    <dgm:pt modelId="{494DCEA1-096D-4BE1-94A4-78EE9D48715B}" type="pres">
      <dgm:prSet presAssocID="{3C9E42EE-754C-4092-8724-655CC20B76F5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4B6EB9-21CC-4A34-B44E-169F1367ED81}" type="pres">
      <dgm:prSet presAssocID="{3C9E42EE-754C-4092-8724-655CC20B76F5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0407E0-2DF7-486C-B963-277FA7E7F904}" type="pres">
      <dgm:prSet presAssocID="{3C9E42EE-754C-4092-8724-655CC20B76F5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6E09435-43F9-4C0F-9935-6BA29ECA334D}" type="pres">
      <dgm:prSet presAssocID="{3C9E42EE-754C-4092-8724-655CC20B76F5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1CA3547-D58C-4184-B2C9-BC024F24D008}" type="pres">
      <dgm:prSet presAssocID="{3C9E42EE-754C-4092-8724-655CC20B76F5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CEAAD71-9357-426A-AFA7-CF441EEA055E}" type="pres">
      <dgm:prSet presAssocID="{3C9E42EE-754C-4092-8724-655CC20B76F5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B69A51B-84AE-4473-ACCD-D5F895EDA21C}" type="pres">
      <dgm:prSet presAssocID="{3C9E42EE-754C-4092-8724-655CC20B76F5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38CDCA-870C-415E-AF79-4F94784C5A1E}" type="pres">
      <dgm:prSet presAssocID="{3C9E42EE-754C-4092-8724-655CC20B76F5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16EC2F-427B-43FA-AD1F-2D4B240E43B9}" type="pres">
      <dgm:prSet presAssocID="{3C9E42EE-754C-4092-8724-655CC20B76F5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3BA6323-C275-44A0-A2EF-2B26B5B79234}" type="pres">
      <dgm:prSet presAssocID="{3C9E42EE-754C-4092-8724-655CC20B76F5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FC5C7FF-FD46-4A19-A1CD-78B83E9D3BCC}" type="pres">
      <dgm:prSet presAssocID="{3C9E42EE-754C-4092-8724-655CC20B76F5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2896388-ADD8-4A8F-85E5-92C57FBCFE14}" type="presOf" srcId="{138A0417-C589-4416-A258-7F850A68140F}" destId="{53BA6323-C275-44A0-A2EF-2B26B5B79234}" srcOrd="1" destOrd="0" presId="urn:microsoft.com/office/officeart/2005/8/layout/vProcess5"/>
    <dgm:cxn modelId="{B27B6034-D9EA-484A-BD4C-B52A323A8FD1}" type="presOf" srcId="{B2956045-2886-41D9-ABB2-45F2474EAF50}" destId="{0F16EC2F-427B-43FA-AD1F-2D4B240E43B9}" srcOrd="1" destOrd="0" presId="urn:microsoft.com/office/officeart/2005/8/layout/vProcess5"/>
    <dgm:cxn modelId="{B738498E-D2B9-488C-B50B-96D2EA1FE1C3}" srcId="{3C9E42EE-754C-4092-8724-655CC20B76F5}" destId="{138A0417-C589-4416-A258-7F850A68140F}" srcOrd="2" destOrd="0" parTransId="{25AF28E2-8F21-416F-AFCC-5C5C737BBDE7}" sibTransId="{B9AB247E-F8D3-4710-B4AE-DFE71047B15A}"/>
    <dgm:cxn modelId="{B0268B4E-89FD-4158-A931-DB6C42D05C85}" type="presOf" srcId="{3C9E42EE-754C-4092-8724-655CC20B76F5}" destId="{71D3A3A0-9914-4234-9528-6E4801C7789C}" srcOrd="0" destOrd="0" presId="urn:microsoft.com/office/officeart/2005/8/layout/vProcess5"/>
    <dgm:cxn modelId="{1E2431CB-DB62-45E9-87B4-5D0CD121D65B}" type="presOf" srcId="{3C1A7EBE-C688-4C64-BEEB-31C7E9A7528A}" destId="{B1CA3547-D58C-4184-B2C9-BC024F24D008}" srcOrd="0" destOrd="0" presId="urn:microsoft.com/office/officeart/2005/8/layout/vProcess5"/>
    <dgm:cxn modelId="{946CBA40-D62A-4A05-9B18-0EF5F6B39549}" type="presOf" srcId="{4F3DA750-5F28-44AB-A30C-1DBBCEEFFBD2}" destId="{36E09435-43F9-4C0F-9935-6BA29ECA334D}" srcOrd="0" destOrd="0" presId="urn:microsoft.com/office/officeart/2005/8/layout/vProcess5"/>
    <dgm:cxn modelId="{83B89CA7-5804-4999-A201-DC559CAEF5CE}" type="presOf" srcId="{B5C36FDC-A9F0-46C3-80AD-89F1108EA587}" destId="{4CEAAD71-9357-426A-AFA7-CF441EEA055E}" srcOrd="0" destOrd="0" presId="urn:microsoft.com/office/officeart/2005/8/layout/vProcess5"/>
    <dgm:cxn modelId="{C3A6876E-35BE-4461-B956-C2898F242456}" srcId="{3C9E42EE-754C-4092-8724-655CC20B76F5}" destId="{4F3DA750-5F28-44AB-A30C-1DBBCEEFFBD2}" srcOrd="3" destOrd="0" parTransId="{CE5ADF06-8D59-44CB-8723-049377928E07}" sibTransId="{654B9E97-FFAF-43A3-9AD6-BE8D1EF5842C}"/>
    <dgm:cxn modelId="{80F58AAA-6FF4-42D1-AE5E-459AAAE01A00}" srcId="{3C9E42EE-754C-4092-8724-655CC20B76F5}" destId="{B2956045-2886-41D9-ABB2-45F2474EAF50}" srcOrd="1" destOrd="0" parTransId="{86CD9664-C7D2-49E2-BC59-F4D76B2FCFC2}" sibTransId="{B5C36FDC-A9F0-46C3-80AD-89F1108EA587}"/>
    <dgm:cxn modelId="{EDBFB563-D68E-46A3-9B2D-52FEE2A89B1C}" srcId="{3C9E42EE-754C-4092-8724-655CC20B76F5}" destId="{226740BD-1CA6-458A-909D-38F3D3004C75}" srcOrd="0" destOrd="0" parTransId="{E63BDAB6-38CD-4442-B5AC-6607C4498C02}" sibTransId="{3C1A7EBE-C688-4C64-BEEB-31C7E9A7528A}"/>
    <dgm:cxn modelId="{897DB2A5-8613-4355-83F0-85DFBE9102CA}" type="presOf" srcId="{B2956045-2886-41D9-ABB2-45F2474EAF50}" destId="{0C4B6EB9-21CC-4A34-B44E-169F1367ED81}" srcOrd="0" destOrd="0" presId="urn:microsoft.com/office/officeart/2005/8/layout/vProcess5"/>
    <dgm:cxn modelId="{47CA5503-1553-45CF-AC2B-2CD6B42170B3}" type="presOf" srcId="{226740BD-1CA6-458A-909D-38F3D3004C75}" destId="{F338CDCA-870C-415E-AF79-4F94784C5A1E}" srcOrd="1" destOrd="0" presId="urn:microsoft.com/office/officeart/2005/8/layout/vProcess5"/>
    <dgm:cxn modelId="{737C2D4D-9D81-48B7-9205-C4B4E7C508B4}" type="presOf" srcId="{138A0417-C589-4416-A258-7F850A68140F}" destId="{390407E0-2DF7-486C-B963-277FA7E7F904}" srcOrd="0" destOrd="0" presId="urn:microsoft.com/office/officeart/2005/8/layout/vProcess5"/>
    <dgm:cxn modelId="{F2BDC263-5089-4BEC-8E95-9064FAB2F484}" type="presOf" srcId="{4F3DA750-5F28-44AB-A30C-1DBBCEEFFBD2}" destId="{7FC5C7FF-FD46-4A19-A1CD-78B83E9D3BCC}" srcOrd="1" destOrd="0" presId="urn:microsoft.com/office/officeart/2005/8/layout/vProcess5"/>
    <dgm:cxn modelId="{F0F73CE8-F9F1-4B7C-B4C3-AA02B763B5CD}" type="presOf" srcId="{B9AB247E-F8D3-4710-B4AE-DFE71047B15A}" destId="{DB69A51B-84AE-4473-ACCD-D5F895EDA21C}" srcOrd="0" destOrd="0" presId="urn:microsoft.com/office/officeart/2005/8/layout/vProcess5"/>
    <dgm:cxn modelId="{00175099-29E8-4603-AD83-32E5987E7F23}" type="presOf" srcId="{226740BD-1CA6-458A-909D-38F3D3004C75}" destId="{494DCEA1-096D-4BE1-94A4-78EE9D48715B}" srcOrd="0" destOrd="0" presId="urn:microsoft.com/office/officeart/2005/8/layout/vProcess5"/>
    <dgm:cxn modelId="{CC6BFD97-2E6F-41EB-A92E-5891F975791E}" type="presParOf" srcId="{71D3A3A0-9914-4234-9528-6E4801C7789C}" destId="{73D54DA1-C96D-4114-BD91-6F7F82B56EF4}" srcOrd="0" destOrd="0" presId="urn:microsoft.com/office/officeart/2005/8/layout/vProcess5"/>
    <dgm:cxn modelId="{FAB4DFE2-FECC-48B2-B11D-296076EE2FF3}" type="presParOf" srcId="{71D3A3A0-9914-4234-9528-6E4801C7789C}" destId="{494DCEA1-096D-4BE1-94A4-78EE9D48715B}" srcOrd="1" destOrd="0" presId="urn:microsoft.com/office/officeart/2005/8/layout/vProcess5"/>
    <dgm:cxn modelId="{D23503F6-7564-4558-99B2-54A8E6A9AF4C}" type="presParOf" srcId="{71D3A3A0-9914-4234-9528-6E4801C7789C}" destId="{0C4B6EB9-21CC-4A34-B44E-169F1367ED81}" srcOrd="2" destOrd="0" presId="urn:microsoft.com/office/officeart/2005/8/layout/vProcess5"/>
    <dgm:cxn modelId="{AC7CA10E-31EA-4CF4-9F2D-D118D7362CB4}" type="presParOf" srcId="{71D3A3A0-9914-4234-9528-6E4801C7789C}" destId="{390407E0-2DF7-486C-B963-277FA7E7F904}" srcOrd="3" destOrd="0" presId="urn:microsoft.com/office/officeart/2005/8/layout/vProcess5"/>
    <dgm:cxn modelId="{9BCD4E08-0A39-4E97-9F76-FD8949BBBBEF}" type="presParOf" srcId="{71D3A3A0-9914-4234-9528-6E4801C7789C}" destId="{36E09435-43F9-4C0F-9935-6BA29ECA334D}" srcOrd="4" destOrd="0" presId="urn:microsoft.com/office/officeart/2005/8/layout/vProcess5"/>
    <dgm:cxn modelId="{1B014E1B-C3BC-4D73-B67A-62A8B26546EC}" type="presParOf" srcId="{71D3A3A0-9914-4234-9528-6E4801C7789C}" destId="{B1CA3547-D58C-4184-B2C9-BC024F24D008}" srcOrd="5" destOrd="0" presId="urn:microsoft.com/office/officeart/2005/8/layout/vProcess5"/>
    <dgm:cxn modelId="{48A0B366-F3E1-4831-8BD0-74F715F297C6}" type="presParOf" srcId="{71D3A3A0-9914-4234-9528-6E4801C7789C}" destId="{4CEAAD71-9357-426A-AFA7-CF441EEA055E}" srcOrd="6" destOrd="0" presId="urn:microsoft.com/office/officeart/2005/8/layout/vProcess5"/>
    <dgm:cxn modelId="{7625D52D-9A0F-4334-8104-C1B5661F00EC}" type="presParOf" srcId="{71D3A3A0-9914-4234-9528-6E4801C7789C}" destId="{DB69A51B-84AE-4473-ACCD-D5F895EDA21C}" srcOrd="7" destOrd="0" presId="urn:microsoft.com/office/officeart/2005/8/layout/vProcess5"/>
    <dgm:cxn modelId="{AB2771E1-69F1-46FB-A1B9-4A1475BD73AA}" type="presParOf" srcId="{71D3A3A0-9914-4234-9528-6E4801C7789C}" destId="{F338CDCA-870C-415E-AF79-4F94784C5A1E}" srcOrd="8" destOrd="0" presId="urn:microsoft.com/office/officeart/2005/8/layout/vProcess5"/>
    <dgm:cxn modelId="{E506B249-48A9-4DF5-BC40-A7151DD9CAD8}" type="presParOf" srcId="{71D3A3A0-9914-4234-9528-6E4801C7789C}" destId="{0F16EC2F-427B-43FA-AD1F-2D4B240E43B9}" srcOrd="9" destOrd="0" presId="urn:microsoft.com/office/officeart/2005/8/layout/vProcess5"/>
    <dgm:cxn modelId="{B3ED5FE7-BD06-460A-AA95-AE472A36A7CE}" type="presParOf" srcId="{71D3A3A0-9914-4234-9528-6E4801C7789C}" destId="{53BA6323-C275-44A0-A2EF-2B26B5B79234}" srcOrd="10" destOrd="0" presId="urn:microsoft.com/office/officeart/2005/8/layout/vProcess5"/>
    <dgm:cxn modelId="{36216365-B7AB-498E-AC87-A944DC690EBA}" type="presParOf" srcId="{71D3A3A0-9914-4234-9528-6E4801C7789C}" destId="{7FC5C7FF-FD46-4A19-A1CD-78B83E9D3BC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9E42EE-754C-4092-8724-655CC20B76F5}" type="doc">
      <dgm:prSet loTypeId="urn:microsoft.com/office/officeart/2005/8/layout/vProcess5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226740BD-1CA6-458A-909D-38F3D3004C75}">
      <dgm:prSet phldrT="[Texto]" custT="1"/>
      <dgm:spPr/>
      <dgm:t>
        <a:bodyPr/>
        <a:lstStyle/>
        <a:p>
          <a:r>
            <a: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a) </a:t>
          </a:r>
          <a:r>
            <a:rPr lang="pt-BR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Pastores trabalham em equipe no N.T</a:t>
          </a:r>
          <a:r>
            <a:rPr lang="pt-BR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.</a:t>
          </a:r>
          <a:endParaRPr lang="pt-BR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E63BDAB6-38CD-4442-B5AC-6607C4498C02}" type="parTrans" cxnId="{EDBFB563-D68E-46A3-9B2D-52FEE2A89B1C}">
      <dgm:prSet/>
      <dgm:spPr/>
      <dgm:t>
        <a:bodyPr/>
        <a:lstStyle/>
        <a:p>
          <a:endParaRPr lang="pt-B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3C1A7EBE-C688-4C64-BEEB-31C7E9A7528A}" type="sibTrans" cxnId="{EDBFB563-D68E-46A3-9B2D-52FEE2A89B1C}">
      <dgm:prSet custT="1"/>
      <dgm:spPr/>
      <dgm:t>
        <a:bodyPr/>
        <a:lstStyle/>
        <a:p>
          <a:endParaRPr lang="pt-B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2956045-2886-41D9-ABB2-45F2474EAF50}">
      <dgm:prSet phldrT="[Texto]" custT="1"/>
      <dgm:spPr/>
      <dgm:t>
        <a:bodyPr/>
        <a:lstStyle/>
        <a:p>
          <a:r>
            <a:rPr lang="pt-BR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b) Pastores exercem ministérios diferentes na igreja </a:t>
          </a:r>
        </a:p>
      </dgm:t>
    </dgm:pt>
    <dgm:pt modelId="{86CD9664-C7D2-49E2-BC59-F4D76B2FCFC2}" type="parTrans" cxnId="{80F58AAA-6FF4-42D1-AE5E-459AAAE01A00}">
      <dgm:prSet/>
      <dgm:spPr/>
      <dgm:t>
        <a:bodyPr/>
        <a:lstStyle/>
        <a:p>
          <a:endParaRPr lang="pt-B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5C36FDC-A9F0-46C3-80AD-89F1108EA587}" type="sibTrans" cxnId="{80F58AAA-6FF4-42D1-AE5E-459AAAE01A00}">
      <dgm:prSet custT="1"/>
      <dgm:spPr/>
      <dgm:t>
        <a:bodyPr/>
        <a:lstStyle/>
        <a:p>
          <a:endParaRPr lang="pt-B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138A0417-C589-4416-A258-7F850A68140F}">
      <dgm:prSet phldrT="[Texto]" custT="1"/>
      <dgm:spPr/>
      <dgm:t>
        <a:bodyPr/>
        <a:lstStyle/>
        <a:p>
          <a:r>
            <a: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c) </a:t>
          </a:r>
          <a:r>
            <a:rPr lang="pt-BR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Há tipos diferentes de líderes na </a:t>
          </a:r>
          <a:r>
            <a:rPr lang="pt-BR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igreja</a:t>
          </a:r>
          <a:endParaRPr lang="pt-BR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25AF28E2-8F21-416F-AFCC-5C5C737BBDE7}" type="parTrans" cxnId="{B738498E-D2B9-488C-B50B-96D2EA1FE1C3}">
      <dgm:prSet/>
      <dgm:spPr/>
      <dgm:t>
        <a:bodyPr/>
        <a:lstStyle/>
        <a:p>
          <a:endParaRPr lang="pt-B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9AB247E-F8D3-4710-B4AE-DFE71047B15A}" type="sibTrans" cxnId="{B738498E-D2B9-488C-B50B-96D2EA1FE1C3}">
      <dgm:prSet/>
      <dgm:spPr/>
      <dgm:t>
        <a:bodyPr/>
        <a:lstStyle/>
        <a:p>
          <a:endParaRPr lang="pt-B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71D3A3A0-9914-4234-9528-6E4801C7789C}" type="pres">
      <dgm:prSet presAssocID="{3C9E42EE-754C-4092-8724-655CC20B76F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3D54DA1-C96D-4114-BD91-6F7F82B56EF4}" type="pres">
      <dgm:prSet presAssocID="{3C9E42EE-754C-4092-8724-655CC20B76F5}" presName="dummyMaxCanvas" presStyleCnt="0">
        <dgm:presLayoutVars/>
      </dgm:prSet>
      <dgm:spPr/>
      <dgm:t>
        <a:bodyPr/>
        <a:lstStyle/>
        <a:p>
          <a:endParaRPr lang="pt-BR"/>
        </a:p>
      </dgm:t>
    </dgm:pt>
    <dgm:pt modelId="{5D01782D-C8AC-4AB9-9B87-9A05D0A91BAB}" type="pres">
      <dgm:prSet presAssocID="{3C9E42EE-754C-4092-8724-655CC20B76F5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65C8C29-9ADF-426E-A5B7-8935C4E37A7C}" type="pres">
      <dgm:prSet presAssocID="{3C9E42EE-754C-4092-8724-655CC20B76F5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3850D15-45AF-4B4B-B1AB-E81CB2C49866}" type="pres">
      <dgm:prSet presAssocID="{3C9E42EE-754C-4092-8724-655CC20B76F5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104CD60-FB2D-4977-BAEE-1F8E5ECF006C}" type="pres">
      <dgm:prSet presAssocID="{3C9E42EE-754C-4092-8724-655CC20B76F5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711DD64-379A-412C-9233-45D0E1C1FEAF}" type="pres">
      <dgm:prSet presAssocID="{3C9E42EE-754C-4092-8724-655CC20B76F5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2CEC254-7905-4F82-BD3E-039455B26F72}" type="pres">
      <dgm:prSet presAssocID="{3C9E42EE-754C-4092-8724-655CC20B76F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F3CAFEE-93D4-4AAD-B9DE-29F4B8194990}" type="pres">
      <dgm:prSet presAssocID="{3C9E42EE-754C-4092-8724-655CC20B76F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C07EE2E-0E39-4F75-8E2F-A52CFCCA2340}" type="pres">
      <dgm:prSet presAssocID="{3C9E42EE-754C-4092-8724-655CC20B76F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D8ADD75-9851-4619-83B9-A46DABCB5C6E}" type="presOf" srcId="{226740BD-1CA6-458A-909D-38F3D3004C75}" destId="{92CEC254-7905-4F82-BD3E-039455B26F72}" srcOrd="1" destOrd="0" presId="urn:microsoft.com/office/officeart/2005/8/layout/vProcess5"/>
    <dgm:cxn modelId="{EDBFB563-D68E-46A3-9B2D-52FEE2A89B1C}" srcId="{3C9E42EE-754C-4092-8724-655CC20B76F5}" destId="{226740BD-1CA6-458A-909D-38F3D3004C75}" srcOrd="0" destOrd="0" parTransId="{E63BDAB6-38CD-4442-B5AC-6607C4498C02}" sibTransId="{3C1A7EBE-C688-4C64-BEEB-31C7E9A7528A}"/>
    <dgm:cxn modelId="{A581EE7E-3897-422C-8C2B-2147AEEA47AD}" type="presOf" srcId="{3C9E42EE-754C-4092-8724-655CC20B76F5}" destId="{71D3A3A0-9914-4234-9528-6E4801C7789C}" srcOrd="0" destOrd="0" presId="urn:microsoft.com/office/officeart/2005/8/layout/vProcess5"/>
    <dgm:cxn modelId="{1C0E3438-B600-4E6A-8CD8-26BD928DF2CE}" type="presOf" srcId="{3C1A7EBE-C688-4C64-BEEB-31C7E9A7528A}" destId="{5104CD60-FB2D-4977-BAEE-1F8E5ECF006C}" srcOrd="0" destOrd="0" presId="urn:microsoft.com/office/officeart/2005/8/layout/vProcess5"/>
    <dgm:cxn modelId="{7DD9DD26-CFB3-48AB-81B9-210F2E068912}" type="presOf" srcId="{138A0417-C589-4416-A258-7F850A68140F}" destId="{E3850D15-45AF-4B4B-B1AB-E81CB2C49866}" srcOrd="0" destOrd="0" presId="urn:microsoft.com/office/officeart/2005/8/layout/vProcess5"/>
    <dgm:cxn modelId="{80F58AAA-6FF4-42D1-AE5E-459AAAE01A00}" srcId="{3C9E42EE-754C-4092-8724-655CC20B76F5}" destId="{B2956045-2886-41D9-ABB2-45F2474EAF50}" srcOrd="1" destOrd="0" parTransId="{86CD9664-C7D2-49E2-BC59-F4D76B2FCFC2}" sibTransId="{B5C36FDC-A9F0-46C3-80AD-89F1108EA587}"/>
    <dgm:cxn modelId="{79E1BDE3-98D4-443B-AAE7-1A12D81B916A}" type="presOf" srcId="{B2956045-2886-41D9-ABB2-45F2474EAF50}" destId="{F65C8C29-9ADF-426E-A5B7-8935C4E37A7C}" srcOrd="0" destOrd="0" presId="urn:microsoft.com/office/officeart/2005/8/layout/vProcess5"/>
    <dgm:cxn modelId="{B738498E-D2B9-488C-B50B-96D2EA1FE1C3}" srcId="{3C9E42EE-754C-4092-8724-655CC20B76F5}" destId="{138A0417-C589-4416-A258-7F850A68140F}" srcOrd="2" destOrd="0" parTransId="{25AF28E2-8F21-416F-AFCC-5C5C737BBDE7}" sibTransId="{B9AB247E-F8D3-4710-B4AE-DFE71047B15A}"/>
    <dgm:cxn modelId="{EDF72381-4B61-42ED-91FA-D8F80438B1A1}" type="presOf" srcId="{B5C36FDC-A9F0-46C3-80AD-89F1108EA587}" destId="{C711DD64-379A-412C-9233-45D0E1C1FEAF}" srcOrd="0" destOrd="0" presId="urn:microsoft.com/office/officeart/2005/8/layout/vProcess5"/>
    <dgm:cxn modelId="{41D9020B-3B01-43D8-9C72-0AF3EFC7F5EC}" type="presOf" srcId="{138A0417-C589-4416-A258-7F850A68140F}" destId="{DC07EE2E-0E39-4F75-8E2F-A52CFCCA2340}" srcOrd="1" destOrd="0" presId="urn:microsoft.com/office/officeart/2005/8/layout/vProcess5"/>
    <dgm:cxn modelId="{B230C208-CC3C-4CA8-B855-C1F44A15A4E8}" type="presOf" srcId="{B2956045-2886-41D9-ABB2-45F2474EAF50}" destId="{1F3CAFEE-93D4-4AAD-B9DE-29F4B8194990}" srcOrd="1" destOrd="0" presId="urn:microsoft.com/office/officeart/2005/8/layout/vProcess5"/>
    <dgm:cxn modelId="{B321CFC4-D19F-47C2-8A17-0C9E9F82BB08}" type="presOf" srcId="{226740BD-1CA6-458A-909D-38F3D3004C75}" destId="{5D01782D-C8AC-4AB9-9B87-9A05D0A91BAB}" srcOrd="0" destOrd="0" presId="urn:microsoft.com/office/officeart/2005/8/layout/vProcess5"/>
    <dgm:cxn modelId="{78CA82F1-65B2-4592-A53A-4A8A8AD47D1B}" type="presParOf" srcId="{71D3A3A0-9914-4234-9528-6E4801C7789C}" destId="{73D54DA1-C96D-4114-BD91-6F7F82B56EF4}" srcOrd="0" destOrd="0" presId="urn:microsoft.com/office/officeart/2005/8/layout/vProcess5"/>
    <dgm:cxn modelId="{B81AC07D-868D-4FD6-8CFA-980471650738}" type="presParOf" srcId="{71D3A3A0-9914-4234-9528-6E4801C7789C}" destId="{5D01782D-C8AC-4AB9-9B87-9A05D0A91BAB}" srcOrd="1" destOrd="0" presId="urn:microsoft.com/office/officeart/2005/8/layout/vProcess5"/>
    <dgm:cxn modelId="{BDA8CAB4-F1AD-4280-963E-07DF0D950E19}" type="presParOf" srcId="{71D3A3A0-9914-4234-9528-6E4801C7789C}" destId="{F65C8C29-9ADF-426E-A5B7-8935C4E37A7C}" srcOrd="2" destOrd="0" presId="urn:microsoft.com/office/officeart/2005/8/layout/vProcess5"/>
    <dgm:cxn modelId="{FCF20EF3-1119-4708-9E8C-6ACCF58496DC}" type="presParOf" srcId="{71D3A3A0-9914-4234-9528-6E4801C7789C}" destId="{E3850D15-45AF-4B4B-B1AB-E81CB2C49866}" srcOrd="3" destOrd="0" presId="urn:microsoft.com/office/officeart/2005/8/layout/vProcess5"/>
    <dgm:cxn modelId="{028FC856-A7DA-4B93-AC41-1260B9E482C7}" type="presParOf" srcId="{71D3A3A0-9914-4234-9528-6E4801C7789C}" destId="{5104CD60-FB2D-4977-BAEE-1F8E5ECF006C}" srcOrd="4" destOrd="0" presId="urn:microsoft.com/office/officeart/2005/8/layout/vProcess5"/>
    <dgm:cxn modelId="{D042FAA4-4B2B-4305-A9F1-42082DDF00FF}" type="presParOf" srcId="{71D3A3A0-9914-4234-9528-6E4801C7789C}" destId="{C711DD64-379A-412C-9233-45D0E1C1FEAF}" srcOrd="5" destOrd="0" presId="urn:microsoft.com/office/officeart/2005/8/layout/vProcess5"/>
    <dgm:cxn modelId="{55D9B261-13F1-47D7-919A-AB4DD3C9FA19}" type="presParOf" srcId="{71D3A3A0-9914-4234-9528-6E4801C7789C}" destId="{92CEC254-7905-4F82-BD3E-039455B26F72}" srcOrd="6" destOrd="0" presId="urn:microsoft.com/office/officeart/2005/8/layout/vProcess5"/>
    <dgm:cxn modelId="{9E1DFEA7-1860-4CD7-92E4-149CF5AD509B}" type="presParOf" srcId="{71D3A3A0-9914-4234-9528-6E4801C7789C}" destId="{1F3CAFEE-93D4-4AAD-B9DE-29F4B8194990}" srcOrd="7" destOrd="0" presId="urn:microsoft.com/office/officeart/2005/8/layout/vProcess5"/>
    <dgm:cxn modelId="{7D17D4FF-E21B-4C0B-9173-5B28B211255E}" type="presParOf" srcId="{71D3A3A0-9914-4234-9528-6E4801C7789C}" destId="{DC07EE2E-0E39-4F75-8E2F-A52CFCCA234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DCEA1-096D-4BE1-94A4-78EE9D48715B}">
      <dsp:nvSpPr>
        <dsp:cNvPr id="0" name=""/>
        <dsp:cNvSpPr/>
      </dsp:nvSpPr>
      <dsp:spPr>
        <a:xfrm>
          <a:off x="0" y="0"/>
          <a:ext cx="7315199" cy="10969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a) Ministério Pastoral sempre está vinculado à igreja </a:t>
          </a:r>
          <a:r>
            <a:rPr lang="pt-BR" sz="22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local</a:t>
          </a:r>
          <a:endParaRPr lang="pt-BR" sz="22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32130" y="32130"/>
        <a:ext cx="6038760" cy="1032734"/>
      </dsp:txXfrm>
    </dsp:sp>
    <dsp:sp modelId="{0C4B6EB9-21CC-4A34-B44E-169F1367ED81}">
      <dsp:nvSpPr>
        <dsp:cNvPr id="0" name=""/>
        <dsp:cNvSpPr/>
      </dsp:nvSpPr>
      <dsp:spPr>
        <a:xfrm>
          <a:off x="612647" y="1296447"/>
          <a:ext cx="7315199" cy="10969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b) "Pastor" não é um título em si, mas o exercício de uma função </a:t>
          </a:r>
          <a:r>
            <a:rPr lang="pt-BR" sz="22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ministerial</a:t>
          </a:r>
          <a:endParaRPr lang="pt-BR" sz="22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644777" y="1328577"/>
        <a:ext cx="5925244" cy="1032734"/>
      </dsp:txXfrm>
    </dsp:sp>
    <dsp:sp modelId="{390407E0-2DF7-486C-B963-277FA7E7F904}">
      <dsp:nvSpPr>
        <dsp:cNvPr id="0" name=""/>
        <dsp:cNvSpPr/>
      </dsp:nvSpPr>
      <dsp:spPr>
        <a:xfrm>
          <a:off x="1216151" y="2592895"/>
          <a:ext cx="7315199" cy="10969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c) Uma igreja local tem pastores membros e não membros </a:t>
          </a:r>
          <a:r>
            <a:rPr lang="pt-BR" sz="22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pastores</a:t>
          </a:r>
          <a:endParaRPr lang="pt-BR" sz="22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1248281" y="2625025"/>
        <a:ext cx="5934388" cy="1032734"/>
      </dsp:txXfrm>
    </dsp:sp>
    <dsp:sp modelId="{36E09435-43F9-4C0F-9935-6BA29ECA334D}">
      <dsp:nvSpPr>
        <dsp:cNvPr id="0" name=""/>
        <dsp:cNvSpPr/>
      </dsp:nvSpPr>
      <dsp:spPr>
        <a:xfrm>
          <a:off x="1828799" y="3889343"/>
          <a:ext cx="7315199" cy="10969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d) A qualificação para o ministério pastoral é exclusivamente bíblica</a:t>
          </a:r>
          <a:r>
            <a:rPr lang="pt-BR" sz="22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.</a:t>
          </a:r>
          <a:endParaRPr lang="pt-BR" sz="22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1860929" y="3921473"/>
        <a:ext cx="5925244" cy="1032734"/>
      </dsp:txXfrm>
    </dsp:sp>
    <dsp:sp modelId="{B1CA3547-D58C-4184-B2C9-BC024F24D008}">
      <dsp:nvSpPr>
        <dsp:cNvPr id="0" name=""/>
        <dsp:cNvSpPr/>
      </dsp:nvSpPr>
      <dsp:spPr>
        <a:xfrm>
          <a:off x="6602152" y="840197"/>
          <a:ext cx="713046" cy="713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2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6762587" y="840197"/>
        <a:ext cx="392176" cy="536567"/>
      </dsp:txXfrm>
    </dsp:sp>
    <dsp:sp modelId="{4CEAAD71-9357-426A-AFA7-CF441EEA055E}">
      <dsp:nvSpPr>
        <dsp:cNvPr id="0" name=""/>
        <dsp:cNvSpPr/>
      </dsp:nvSpPr>
      <dsp:spPr>
        <a:xfrm>
          <a:off x="7214800" y="2136645"/>
          <a:ext cx="713046" cy="713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2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7375235" y="2136645"/>
        <a:ext cx="392176" cy="536567"/>
      </dsp:txXfrm>
    </dsp:sp>
    <dsp:sp modelId="{DB69A51B-84AE-4473-ACCD-D5F895EDA21C}">
      <dsp:nvSpPr>
        <dsp:cNvPr id="0" name=""/>
        <dsp:cNvSpPr/>
      </dsp:nvSpPr>
      <dsp:spPr>
        <a:xfrm>
          <a:off x="7818304" y="3433093"/>
          <a:ext cx="713046" cy="713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2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7978739" y="3433093"/>
        <a:ext cx="392176" cy="5365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01782D-C8AC-4AB9-9B87-9A05D0A91BAB}">
      <dsp:nvSpPr>
        <dsp:cNvPr id="0" name=""/>
        <dsp:cNvSpPr/>
      </dsp:nvSpPr>
      <dsp:spPr>
        <a:xfrm>
          <a:off x="0" y="0"/>
          <a:ext cx="7772399" cy="14516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a) </a:t>
          </a:r>
          <a:r>
            <a:rPr lang="pt-BR" sz="24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Pastores trabalham em equipe no N.T</a:t>
          </a:r>
          <a:r>
            <a:rPr lang="pt-BR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.</a:t>
          </a:r>
          <a:endParaRPr lang="pt-BR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42516" y="42516"/>
        <a:ext cx="6205999" cy="1366578"/>
      </dsp:txXfrm>
    </dsp:sp>
    <dsp:sp modelId="{F65C8C29-9ADF-426E-A5B7-8935C4E37A7C}">
      <dsp:nvSpPr>
        <dsp:cNvPr id="0" name=""/>
        <dsp:cNvSpPr/>
      </dsp:nvSpPr>
      <dsp:spPr>
        <a:xfrm>
          <a:off x="685799" y="1693545"/>
          <a:ext cx="7772399" cy="145161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b) Pastores exercem ministérios diferentes na igreja </a:t>
          </a:r>
        </a:p>
      </dsp:txBody>
      <dsp:txXfrm>
        <a:off x="728315" y="1736061"/>
        <a:ext cx="6058020" cy="1366578"/>
      </dsp:txXfrm>
    </dsp:sp>
    <dsp:sp modelId="{E3850D15-45AF-4B4B-B1AB-E81CB2C49866}">
      <dsp:nvSpPr>
        <dsp:cNvPr id="0" name=""/>
        <dsp:cNvSpPr/>
      </dsp:nvSpPr>
      <dsp:spPr>
        <a:xfrm>
          <a:off x="1371599" y="3387090"/>
          <a:ext cx="7772399" cy="145161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c) </a:t>
          </a:r>
          <a:r>
            <a:rPr lang="pt-BR" sz="24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Há tipos diferentes de líderes na </a:t>
          </a:r>
          <a:r>
            <a:rPr lang="pt-BR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igreja</a:t>
          </a:r>
          <a:endParaRPr lang="pt-BR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1414115" y="3429606"/>
        <a:ext cx="6058020" cy="1366578"/>
      </dsp:txXfrm>
    </dsp:sp>
    <dsp:sp modelId="{5104CD60-FB2D-4977-BAEE-1F8E5ECF006C}">
      <dsp:nvSpPr>
        <dsp:cNvPr id="0" name=""/>
        <dsp:cNvSpPr/>
      </dsp:nvSpPr>
      <dsp:spPr>
        <a:xfrm>
          <a:off x="6828852" y="1100804"/>
          <a:ext cx="943546" cy="94354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4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7041150" y="1100804"/>
        <a:ext cx="518950" cy="710018"/>
      </dsp:txXfrm>
    </dsp:sp>
    <dsp:sp modelId="{C711DD64-379A-412C-9233-45D0E1C1FEAF}">
      <dsp:nvSpPr>
        <dsp:cNvPr id="0" name=""/>
        <dsp:cNvSpPr/>
      </dsp:nvSpPr>
      <dsp:spPr>
        <a:xfrm>
          <a:off x="7514652" y="2784671"/>
          <a:ext cx="943546" cy="94354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4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7726950" y="2784671"/>
        <a:ext cx="518950" cy="710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FC994-713A-4975-8CCD-29AE96103293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DA7D2-DFD9-4A2A-812C-7C0842CD3D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9661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11:10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795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11:10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7959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11:10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79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18/04/2015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903649"/>
            <a:ext cx="7524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Ministério Pastoral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223701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  <a:latin typeface="Forte" panose="03060902040502070203" pitchFamily="66" charset="0"/>
              </a:rPr>
              <a:t>Eclesiologia: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SPERTAMEN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23850" y="5867400"/>
            <a:ext cx="3105150" cy="704849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5753100" y="5619750"/>
            <a:ext cx="3105150" cy="88582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47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ropbox\Capturas de tela\Captura de tela 2015-04-09 15.36.1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7" t="23611" r="37917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72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074" name="Picture 2" descr="http://campanhasevangelica.com.br/media/catalog/product/cache/2/image/9df78eab33525d08d6e5fb8d27136e95/0/1/01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714408"/>
            <a:ext cx="1072832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905000" y="1962521"/>
            <a:ext cx="6904264" cy="10025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Os termos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“presbítero”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,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“bispo”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 e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“pastor”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 são sinônimos.</a:t>
            </a:r>
            <a:endParaRPr lang="pt-BR" sz="2800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05000" y="3124571"/>
            <a:ext cx="6904264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algn="just">
              <a:lnSpc>
                <a:spcPct val="107000"/>
              </a:lnSpc>
              <a:spcAft>
                <a:spcPts val="0"/>
              </a:spcAft>
            </a:pPr>
            <a:r>
              <a:rPr lang="pt-BR" sz="3200" u="sng" dirty="0" smtClean="0">
                <a:latin typeface="Calisto MT" panose="02040603050505030304" pitchFamily="18" charset="0"/>
                <a:ea typeface="Calibri"/>
                <a:cs typeface="Arial"/>
              </a:rPr>
              <a:t>Compare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:</a:t>
            </a:r>
          </a:p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</a:t>
            </a:r>
            <a:r>
              <a:rPr lang="pt-BR" sz="3200" dirty="0">
                <a:latin typeface="Calisto MT" panose="02040603050505030304" pitchFamily="18" charset="0"/>
                <a:ea typeface="Calibri"/>
                <a:cs typeface="Arial"/>
              </a:rPr>
              <a:t>Atos 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20.17 com 20.28</a:t>
            </a:r>
          </a:p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err="1" smtClean="0">
                <a:latin typeface="Calisto MT" panose="02040603050505030304" pitchFamily="18" charset="0"/>
                <a:ea typeface="Calibri"/>
                <a:cs typeface="Arial"/>
              </a:rPr>
              <a:t>Tt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1.5 com 2.7</a:t>
            </a:r>
          </a:p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1Tm 3.1,2 com 5.17,19</a:t>
            </a:r>
            <a:endParaRPr lang="pt-BR" sz="3200" dirty="0"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1917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074" name="Picture 2" descr="http://campanhasevangelica.com.br/media/catalog/product/cache/2/image/9df78eab33525d08d6e5fb8d27136e95/0/1/01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714408"/>
            <a:ext cx="1072832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905000" y="1962521"/>
            <a:ext cx="6904264" cy="10025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Os termos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“presbítero”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,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“bispo”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 e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“pastor”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 são sinônimos.</a:t>
            </a:r>
            <a:endParaRPr lang="pt-BR" sz="2800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05000" y="3124571"/>
            <a:ext cx="6904264" cy="364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/>
              <a:buChar char=""/>
            </a:pPr>
            <a:r>
              <a:rPr lang="pt-BR" sz="2400" b="1" u="sng" dirty="0" err="1" smtClean="0">
                <a:solidFill>
                  <a:srgbClr val="C00000"/>
                </a:solidFill>
                <a:latin typeface="SPIonic"/>
                <a:ea typeface="Calibri"/>
                <a:cs typeface="Arial"/>
              </a:rPr>
              <a:t>Episkopov</a:t>
            </a:r>
            <a:r>
              <a:rPr lang="pt-BR" sz="2400" dirty="0" smtClean="0">
                <a:ea typeface="Calibri"/>
                <a:cs typeface="Arial"/>
              </a:rPr>
              <a:t> </a:t>
            </a:r>
            <a:r>
              <a:rPr lang="pt-BR" sz="2400" dirty="0">
                <a:ea typeface="Calibri"/>
                <a:cs typeface="Arial"/>
              </a:rPr>
              <a:t>(</a:t>
            </a:r>
            <a:r>
              <a:rPr lang="pt-BR" sz="2400" dirty="0" err="1">
                <a:ea typeface="Calibri"/>
                <a:cs typeface="Arial"/>
              </a:rPr>
              <a:t>episkopos</a:t>
            </a:r>
            <a:r>
              <a:rPr lang="pt-BR" sz="2400" dirty="0">
                <a:ea typeface="Calibri"/>
                <a:cs typeface="Arial"/>
              </a:rPr>
              <a:t> - bispo) – supervisor, empregada </a:t>
            </a:r>
            <a:r>
              <a:rPr lang="pt-BR" sz="2400" dirty="0" smtClean="0">
                <a:ea typeface="Calibri"/>
                <a:cs typeface="Arial"/>
              </a:rPr>
              <a:t>num contexto </a:t>
            </a:r>
            <a:r>
              <a:rPr lang="pt-BR" sz="2400" dirty="0">
                <a:ea typeface="Calibri"/>
                <a:cs typeface="Arial"/>
              </a:rPr>
              <a:t>grego.</a:t>
            </a:r>
            <a:endParaRPr lang="pt-BR" sz="2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/>
              <a:buChar char=""/>
            </a:pPr>
            <a:r>
              <a:rPr lang="pt-BR" sz="2400" b="1" u="sng" dirty="0" err="1">
                <a:solidFill>
                  <a:srgbClr val="C00000"/>
                </a:solidFill>
                <a:latin typeface="SPIonic"/>
                <a:ea typeface="Calibri"/>
                <a:cs typeface="Arial"/>
              </a:rPr>
              <a:t>Presbiterov</a:t>
            </a:r>
            <a:r>
              <a:rPr lang="pt-BR" sz="2400" dirty="0">
                <a:ea typeface="Calibri"/>
                <a:cs typeface="Arial"/>
              </a:rPr>
              <a:t> (presbíteros - ancião, ou presbítero) - Um termo </a:t>
            </a:r>
            <a:r>
              <a:rPr lang="pt-BR" sz="2400" dirty="0" smtClean="0">
                <a:ea typeface="Calibri"/>
                <a:cs typeface="Arial"/>
              </a:rPr>
              <a:t>emprestado </a:t>
            </a:r>
            <a:r>
              <a:rPr lang="pt-BR" sz="2400" dirty="0">
                <a:ea typeface="Calibri"/>
                <a:cs typeface="Arial"/>
              </a:rPr>
              <a:t>da sinagoga judaica, e significa “ancião”.</a:t>
            </a:r>
            <a:endParaRPr lang="pt-BR" sz="2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200"/>
              <a:buFont typeface="Wingdings"/>
              <a:buChar char=""/>
            </a:pPr>
            <a:r>
              <a:rPr lang="pt-BR" sz="2400" b="1" u="sng" dirty="0" err="1">
                <a:solidFill>
                  <a:srgbClr val="C00000"/>
                </a:solidFill>
                <a:latin typeface="SPIonic"/>
                <a:ea typeface="Calibri"/>
                <a:cs typeface="Arial"/>
              </a:rPr>
              <a:t>Poimai&amp;nw</a:t>
            </a:r>
            <a:r>
              <a:rPr lang="pt-BR" sz="2400" dirty="0">
                <a:latin typeface="SPIonic"/>
                <a:ea typeface="Calibri"/>
                <a:cs typeface="Arial"/>
              </a:rPr>
              <a:t> </a:t>
            </a:r>
            <a:r>
              <a:rPr lang="pt-BR" sz="2400" dirty="0">
                <a:ea typeface="Calibri"/>
                <a:cs typeface="Arial"/>
              </a:rPr>
              <a:t>(</a:t>
            </a:r>
            <a:r>
              <a:rPr lang="pt-BR" sz="2400" dirty="0" err="1">
                <a:ea typeface="Calibri"/>
                <a:cs typeface="Arial"/>
              </a:rPr>
              <a:t>poimainô</a:t>
            </a:r>
            <a:r>
              <a:rPr lang="pt-BR" sz="2400" dirty="0">
                <a:ea typeface="Calibri"/>
                <a:cs typeface="Arial"/>
              </a:rPr>
              <a:t> – apascentar, governar) - </a:t>
            </a:r>
            <a:r>
              <a:rPr lang="pt-BR" sz="2400" dirty="0" smtClean="0">
                <a:ea typeface="Calibri"/>
                <a:cs typeface="Arial"/>
              </a:rPr>
              <a:t>Pastorear </a:t>
            </a:r>
            <a:r>
              <a:rPr lang="pt-BR" sz="2400" dirty="0">
                <a:ea typeface="Calibri"/>
                <a:cs typeface="Arial"/>
              </a:rPr>
              <a:t>é </a:t>
            </a:r>
            <a:r>
              <a:rPr lang="pt-BR" sz="2400" dirty="0" smtClean="0">
                <a:ea typeface="Calibri"/>
                <a:cs typeface="Arial"/>
              </a:rPr>
              <a:t>o termo </a:t>
            </a:r>
            <a:r>
              <a:rPr lang="pt-BR" sz="2400" dirty="0">
                <a:ea typeface="Calibri"/>
                <a:cs typeface="Arial"/>
              </a:rPr>
              <a:t>genérico que descreve a função. Eles são chamados </a:t>
            </a:r>
            <a:r>
              <a:rPr lang="pt-BR" sz="2400" dirty="0" smtClean="0">
                <a:ea typeface="Calibri"/>
                <a:cs typeface="Arial"/>
              </a:rPr>
              <a:t>para guardar</a:t>
            </a:r>
            <a:r>
              <a:rPr lang="pt-BR" sz="2400" dirty="0">
                <a:ea typeface="Calibri"/>
                <a:cs typeface="Arial"/>
              </a:rPr>
              <a:t>, alimentar e proteger o rebanho de Cristo</a:t>
            </a:r>
            <a:r>
              <a:rPr lang="pt-BR" sz="2400" dirty="0" smtClean="0">
                <a:ea typeface="Calibri"/>
                <a:cs typeface="Arial"/>
              </a:rPr>
              <a:t>.</a:t>
            </a:r>
            <a:endParaRPr lang="pt-BR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836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074" name="Picture 2" descr="http://campanhasevangelica.com.br/media/catalog/product/cache/2/image/9df78eab33525d08d6e5fb8d27136e95/0/1/01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714408"/>
            <a:ext cx="1072832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905000" y="1962521"/>
            <a:ext cx="6904264" cy="10025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b) A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ordenação pastoral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é reconhecida e tem autoridade na igreja local </a:t>
            </a:r>
            <a:endParaRPr lang="pt-BR" sz="2800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05000" y="3124571"/>
            <a:ext cx="6904264" cy="585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err="1" smtClean="0">
                <a:latin typeface="Calisto MT" panose="02040603050505030304" pitchFamily="18" charset="0"/>
                <a:ea typeface="Calibri"/>
                <a:cs typeface="Arial"/>
              </a:rPr>
              <a:t>Tt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1.5</a:t>
            </a:r>
            <a:endParaRPr lang="pt-BR" sz="3200" dirty="0"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535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074" name="Picture 2" descr="http://campanhasevangelica.com.br/media/catalog/product/cache/2/image/9df78eab33525d08d6e5fb8d27136e95/0/1/01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714408"/>
            <a:ext cx="1072832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905000" y="1962521"/>
            <a:ext cx="6904264" cy="10025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c) O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ministério pastoral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ocupa uma função específica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 no corpo </a:t>
            </a:r>
            <a:endParaRPr lang="pt-BR" sz="2800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05000" y="3124571"/>
            <a:ext cx="6904264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1 </a:t>
            </a:r>
            <a:r>
              <a:rPr lang="pt-BR" sz="3200" dirty="0" err="1" smtClean="0">
                <a:latin typeface="Calisto MT" panose="02040603050505030304" pitchFamily="18" charset="0"/>
                <a:ea typeface="Calibri"/>
                <a:cs typeface="Arial"/>
              </a:rPr>
              <a:t>Tm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5.17</a:t>
            </a:r>
          </a:p>
          <a:p>
            <a:pPr marL="529200" lvl="0" indent="-45720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3200" dirty="0"/>
              <a:t>Eles ajudaram a igreja </a:t>
            </a:r>
            <a:r>
              <a:rPr lang="pt-BR" sz="3200" dirty="0" smtClean="0"/>
              <a:t>a se </a:t>
            </a:r>
            <a:r>
              <a:rPr lang="pt-BR" sz="3200" dirty="0"/>
              <a:t>organizar e crescer (1Co 4.17; 1Tm 1.3</a:t>
            </a:r>
            <a:r>
              <a:rPr lang="pt-BR" sz="3200" dirty="0" smtClean="0"/>
              <a:t>)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57127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074" name="Picture 2" descr="http://campanhasevangelica.com.br/media/catalog/product/cache/2/image/9df78eab33525d08d6e5fb8d27136e95/0/1/01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714408"/>
            <a:ext cx="1072832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905000" y="1962521"/>
            <a:ext cx="6904264" cy="10025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d) A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tarefa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 do ministério pastoral é a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edificação do corpo de Cristo </a:t>
            </a:r>
            <a:endParaRPr lang="pt-BR" sz="2800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05000" y="3124571"/>
            <a:ext cx="6904264" cy="3451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err="1" smtClean="0">
                <a:latin typeface="Calisto MT" panose="02040603050505030304" pitchFamily="18" charset="0"/>
                <a:ea typeface="Calibri"/>
                <a:cs typeface="Arial"/>
              </a:rPr>
              <a:t>Ef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4.11-12</a:t>
            </a:r>
          </a:p>
          <a:p>
            <a:pPr marL="529200" lvl="0" indent="-45720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 smtClean="0"/>
              <a:t>Deus </a:t>
            </a:r>
            <a:r>
              <a:rPr lang="pt-BR" sz="2800" dirty="0"/>
              <a:t>concedeu certa dádiva (</a:t>
            </a:r>
            <a:r>
              <a:rPr lang="pt-BR" sz="2800" dirty="0" err="1">
                <a:latin typeface="SPIonic" panose="00000400000000000000" pitchFamily="2" charset="0"/>
              </a:rPr>
              <a:t>dwrea</a:t>
            </a:r>
            <a:r>
              <a:rPr lang="pt-BR" sz="2800" dirty="0">
                <a:latin typeface="SPIonic" panose="00000400000000000000" pitchFamily="2" charset="0"/>
              </a:rPr>
              <a:t>&amp;</a:t>
            </a:r>
            <a:r>
              <a:rPr lang="pt-BR" sz="2800" dirty="0"/>
              <a:t>-</a:t>
            </a:r>
            <a:r>
              <a:rPr lang="pt-BR" sz="2800" dirty="0" err="1" smtClean="0"/>
              <a:t>dôrea</a:t>
            </a:r>
            <a:r>
              <a:rPr lang="pt-BR" sz="2800" dirty="0" smtClean="0"/>
              <a:t>- </a:t>
            </a:r>
            <a:r>
              <a:rPr lang="pt-BR" sz="2800" dirty="0"/>
              <a:t>lit. de graça, presente) a alguns (não a todos), para equipar todos os membros do corpo para o serviço e ministério, através do ministério da Palavra.</a:t>
            </a:r>
          </a:p>
        </p:txBody>
      </p:sp>
    </p:spTree>
    <p:extLst>
      <p:ext uri="{BB962C8B-B14F-4D97-AF65-F5344CB8AC3E}">
        <p14:creationId xmlns:p14="http://schemas.microsoft.com/office/powerpoint/2010/main" val="234549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074" name="Picture 2" descr="http://campanhasevangelica.com.br/media/catalog/product/cache/2/image/9df78eab33525d08d6e5fb8d27136e95/0/1/01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714408"/>
            <a:ext cx="1072832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905000" y="1962521"/>
            <a:ext cx="6904264" cy="10025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d) A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tarefa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 do ministério pastoral é a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edificação do corpo de Cristo </a:t>
            </a:r>
            <a:endParaRPr lang="pt-BR" sz="2800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05000" y="3124571"/>
            <a:ext cx="6904264" cy="3289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920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Calisto MT" panose="02040603050505030304" pitchFamily="18" charset="0"/>
                <a:ea typeface="Calibri"/>
                <a:cs typeface="Arial"/>
              </a:rPr>
              <a:t>As </a:t>
            </a:r>
            <a:r>
              <a:rPr lang="pt-BR" sz="2800" dirty="0">
                <a:latin typeface="Calisto MT" panose="02040603050505030304" pitchFamily="18" charset="0"/>
                <a:ea typeface="Calibri"/>
                <a:cs typeface="Arial"/>
              </a:rPr>
              <a:t>pessoas que possuíam estes dons foram usadas por Deus na fundação e fortalecimento da igreja. </a:t>
            </a:r>
          </a:p>
          <a:p>
            <a:pPr marL="720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latin typeface="Calisto MT" panose="02040603050505030304" pitchFamily="18" charset="0"/>
                <a:ea typeface="Calibri"/>
                <a:cs typeface="Arial"/>
              </a:rPr>
              <a:t>	a. Essa </a:t>
            </a:r>
            <a:r>
              <a:rPr lang="pt-BR" sz="2800" dirty="0">
                <a:latin typeface="Calisto MT" panose="02040603050505030304" pitchFamily="18" charset="0"/>
                <a:ea typeface="Calibri"/>
                <a:cs typeface="Arial"/>
              </a:rPr>
              <a:t>edificação se dá pelo cuidado </a:t>
            </a:r>
            <a:endParaRPr lang="pt-BR" sz="2800" dirty="0" smtClean="0">
              <a:latin typeface="Calisto MT" panose="02040603050505030304" pitchFamily="18" charset="0"/>
              <a:ea typeface="Calibri"/>
              <a:cs typeface="Arial"/>
            </a:endParaRPr>
          </a:p>
          <a:p>
            <a:pPr marL="720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sto MT" panose="02040603050505030304" pitchFamily="18" charset="0"/>
                <a:ea typeface="Calibri"/>
                <a:cs typeface="Arial"/>
              </a:rPr>
              <a:t> </a:t>
            </a:r>
            <a:r>
              <a:rPr lang="pt-BR" sz="2800" dirty="0" smtClean="0">
                <a:latin typeface="Calisto MT" panose="02040603050505030304" pitchFamily="18" charset="0"/>
                <a:ea typeface="Calibri"/>
                <a:cs typeface="Arial"/>
              </a:rPr>
              <a:t>             </a:t>
            </a:r>
            <a:r>
              <a:rPr lang="pt-BR" sz="2800" dirty="0" smtClean="0">
                <a:solidFill>
                  <a:srgbClr val="C00000"/>
                </a:solidFill>
                <a:latin typeface="Calisto MT" panose="02040603050505030304" pitchFamily="18" charset="0"/>
                <a:ea typeface="Calibri"/>
                <a:cs typeface="Arial"/>
              </a:rPr>
              <a:t>(</a:t>
            </a:r>
            <a:r>
              <a:rPr lang="pt-BR" sz="2800" dirty="0">
                <a:solidFill>
                  <a:srgbClr val="C00000"/>
                </a:solidFill>
                <a:latin typeface="Calisto MT" panose="02040603050505030304" pitchFamily="18" charset="0"/>
                <a:ea typeface="Calibri"/>
                <a:cs typeface="Arial"/>
              </a:rPr>
              <a:t>At 20.28; 1Pe 5.1-4)</a:t>
            </a:r>
          </a:p>
          <a:p>
            <a:pPr marL="720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latin typeface="Calisto MT" panose="02040603050505030304" pitchFamily="18" charset="0"/>
                <a:ea typeface="Calibri"/>
                <a:cs typeface="Arial"/>
              </a:rPr>
              <a:t>	b. Essa </a:t>
            </a:r>
            <a:r>
              <a:rPr lang="pt-BR" sz="2800" dirty="0">
                <a:latin typeface="Calisto MT" panose="02040603050505030304" pitchFamily="18" charset="0"/>
                <a:ea typeface="Calibri"/>
                <a:cs typeface="Arial"/>
              </a:rPr>
              <a:t>edificação se dá pelo ensino da </a:t>
            </a:r>
            <a:endParaRPr lang="pt-BR" sz="2800" dirty="0" smtClean="0">
              <a:latin typeface="Calisto MT" panose="02040603050505030304" pitchFamily="18" charset="0"/>
              <a:ea typeface="Calibri"/>
              <a:cs typeface="Arial"/>
            </a:endParaRPr>
          </a:p>
          <a:p>
            <a:pPr marL="720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sto MT" panose="02040603050505030304" pitchFamily="18" charset="0"/>
                <a:ea typeface="Calibri"/>
                <a:cs typeface="Arial"/>
              </a:rPr>
              <a:t> </a:t>
            </a:r>
            <a:r>
              <a:rPr lang="pt-BR" sz="2800" dirty="0" smtClean="0">
                <a:latin typeface="Calisto MT" panose="02040603050505030304" pitchFamily="18" charset="0"/>
                <a:ea typeface="Calibri"/>
                <a:cs typeface="Arial"/>
              </a:rPr>
              <a:t>            Palavra </a:t>
            </a:r>
            <a:r>
              <a:rPr lang="pt-BR" sz="2800" dirty="0">
                <a:solidFill>
                  <a:srgbClr val="C00000"/>
                </a:solidFill>
                <a:latin typeface="Calisto MT" panose="02040603050505030304" pitchFamily="18" charset="0"/>
                <a:ea typeface="Calibri"/>
                <a:cs typeface="Arial"/>
              </a:rPr>
              <a:t>(</a:t>
            </a:r>
            <a:r>
              <a:rPr lang="pt-BR" sz="2800" dirty="0" err="1">
                <a:solidFill>
                  <a:srgbClr val="C00000"/>
                </a:solidFill>
                <a:latin typeface="Calisto MT" panose="02040603050505030304" pitchFamily="18" charset="0"/>
                <a:ea typeface="Calibri"/>
                <a:cs typeface="Arial"/>
              </a:rPr>
              <a:t>Tt</a:t>
            </a:r>
            <a:r>
              <a:rPr lang="pt-BR" sz="2800" dirty="0">
                <a:solidFill>
                  <a:srgbClr val="C00000"/>
                </a:solidFill>
                <a:latin typeface="Calisto MT" panose="02040603050505030304" pitchFamily="18" charset="0"/>
                <a:ea typeface="Calibri"/>
                <a:cs typeface="Arial"/>
              </a:rPr>
              <a:t> 1.9)</a:t>
            </a:r>
          </a:p>
        </p:txBody>
      </p:sp>
    </p:spTree>
    <p:extLst>
      <p:ext uri="{BB962C8B-B14F-4D97-AF65-F5344CB8AC3E}">
        <p14:creationId xmlns:p14="http://schemas.microsoft.com/office/powerpoint/2010/main" val="7223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074" name="Picture 2" descr="http://campanhasevangelica.com.br/media/catalog/product/cache/2/image/9df78eab33525d08d6e5fb8d27136e95/0/1/01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714408"/>
            <a:ext cx="1072832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905000" y="1962521"/>
            <a:ext cx="6904264" cy="10025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e) A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qualificação pastoral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está vinculada ao ministério da Palavra </a:t>
            </a:r>
            <a:endParaRPr lang="pt-BR" sz="2800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05000" y="3296021"/>
            <a:ext cx="6904264" cy="1112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1 </a:t>
            </a:r>
            <a:r>
              <a:rPr lang="pt-BR" sz="3200" dirty="0" err="1" smtClean="0">
                <a:latin typeface="Calisto MT" panose="02040603050505030304" pitchFamily="18" charset="0"/>
                <a:ea typeface="Calibri"/>
                <a:cs typeface="Arial"/>
              </a:rPr>
              <a:t>Tm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3.1-7</a:t>
            </a:r>
          </a:p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err="1" smtClean="0">
                <a:latin typeface="Calisto MT" panose="02040603050505030304" pitchFamily="18" charset="0"/>
                <a:ea typeface="Calibri"/>
                <a:cs typeface="Arial"/>
              </a:rPr>
              <a:t>Tt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1.6-9</a:t>
            </a:r>
          </a:p>
        </p:txBody>
      </p:sp>
    </p:spTree>
    <p:extLst>
      <p:ext uri="{BB962C8B-B14F-4D97-AF65-F5344CB8AC3E}">
        <p14:creationId xmlns:p14="http://schemas.microsoft.com/office/powerpoint/2010/main" val="83697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Implicações: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1266234343"/>
              </p:ext>
            </p:extLst>
          </p:nvPr>
        </p:nvGraphicFramePr>
        <p:xfrm>
          <a:off x="0" y="1871662"/>
          <a:ext cx="9143999" cy="4986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436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94DCEA1-096D-4BE1-94A4-78EE9D487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graphicEl>
                                              <a:dgm id="{494DCEA1-096D-4BE1-94A4-78EE9D4871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graphicEl>
                                              <a:dgm id="{494DCEA1-096D-4BE1-94A4-78EE9D487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graphicEl>
                                              <a:dgm id="{494DCEA1-096D-4BE1-94A4-78EE9D487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1CA3547-D58C-4184-B2C9-BC024F24D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graphicEl>
                                              <a:dgm id="{B1CA3547-D58C-4184-B2C9-BC024F24D0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graphicEl>
                                              <a:dgm id="{B1CA3547-D58C-4184-B2C9-BC024F24D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graphicEl>
                                              <a:dgm id="{B1CA3547-D58C-4184-B2C9-BC024F24D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C4B6EB9-21CC-4A34-B44E-169F1367E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graphicEl>
                                              <a:dgm id="{0C4B6EB9-21CC-4A34-B44E-169F1367ED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graphicEl>
                                              <a:dgm id="{0C4B6EB9-21CC-4A34-B44E-169F1367E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graphicEl>
                                              <a:dgm id="{0C4B6EB9-21CC-4A34-B44E-169F1367E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CEAAD71-9357-426A-AFA7-CF441EEA05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>
                                            <p:graphicEl>
                                              <a:dgm id="{4CEAAD71-9357-426A-AFA7-CF441EEA05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graphicEl>
                                              <a:dgm id="{4CEAAD71-9357-426A-AFA7-CF441EEA05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graphicEl>
                                              <a:dgm id="{4CEAAD71-9357-426A-AFA7-CF441EEA05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90407E0-2DF7-486C-B963-277FA7E7F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graphicEl>
                                              <a:dgm id="{390407E0-2DF7-486C-B963-277FA7E7F9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graphicEl>
                                              <a:dgm id="{390407E0-2DF7-486C-B963-277FA7E7F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graphicEl>
                                              <a:dgm id="{390407E0-2DF7-486C-B963-277FA7E7F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B69A51B-84AE-4473-ACCD-D5F895EDA2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graphicEl>
                                              <a:dgm id="{DB69A51B-84AE-4473-ACCD-D5F895EDA2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graphicEl>
                                              <a:dgm id="{DB69A51B-84AE-4473-ACCD-D5F895EDA2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graphicEl>
                                              <a:dgm id="{DB69A51B-84AE-4473-ACCD-D5F895EDA2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6E09435-43F9-4C0F-9935-6BA29ECA3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>
                                            <p:graphicEl>
                                              <a:dgm id="{36E09435-43F9-4C0F-9935-6BA29ECA3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graphicEl>
                                              <a:dgm id="{36E09435-43F9-4C0F-9935-6BA29ECA3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graphicEl>
                                              <a:dgm id="{36E09435-43F9-4C0F-9935-6BA29ECA3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 - </a:t>
            </a:r>
            <a:r>
              <a:rPr lang="pt-BR" sz="3500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COLEGIADO</a:t>
            </a:r>
            <a:endParaRPr lang="pt-BR" sz="35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3</a:t>
            </a:r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047750" y="1962521"/>
            <a:ext cx="8096250" cy="5533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Havia uma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multiplicidade de líderes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na igreja </a:t>
            </a:r>
            <a:endParaRPr lang="pt-BR" sz="2800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047750" y="2831830"/>
            <a:ext cx="6172200" cy="585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At 13.1-2</a:t>
            </a:r>
            <a:endParaRPr lang="pt-BR" sz="3200" dirty="0"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  <p:pic>
        <p:nvPicPr>
          <p:cNvPr id="14" name="Imagem 13" descr="http://www.suvisa.ba.gov.br/sites/default/files/noticia/imagens/2014/05/05/reunic3a3o-de-gestores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054" y="3883478"/>
            <a:ext cx="2597368" cy="24982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tângulo 14"/>
          <p:cNvSpPr/>
          <p:nvPr/>
        </p:nvSpPr>
        <p:spPr>
          <a:xfrm>
            <a:off x="104775" y="3405252"/>
            <a:ext cx="5800725" cy="34163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Na igreja de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Antioquia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havia profetas e mestres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: Barnabé, Simeão, chamado Níger, Lúcio de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Cirene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Manaém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que fora criado com Herodes, o tetrarca, e Saulo.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Enquanto adoravam ao Senhor e jejuavam, disse o Espírito Santo: "Separem-me Barnabé e Saulo para a obra a que os tenho chamado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49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3" grpId="0" build="p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 - </a:t>
            </a:r>
            <a:r>
              <a:rPr lang="pt-BR" sz="3500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COLEGIADO</a:t>
            </a:r>
            <a:endParaRPr lang="pt-BR" sz="35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1" name="Imagem 10" descr="http://www.suvisa.ba.gov.br/sites/default/files/noticia/imagens/2014/05/05/reunic3a3o-de-gestores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054" y="3883478"/>
            <a:ext cx="2597368" cy="249827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tângulo 11"/>
          <p:cNvSpPr/>
          <p:nvPr/>
        </p:nvSpPr>
        <p:spPr>
          <a:xfrm>
            <a:off x="1047750" y="1962521"/>
            <a:ext cx="8096250" cy="5533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b) A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Bíblia sempre fala de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“presbíteros”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da igreja </a:t>
            </a:r>
            <a:endParaRPr lang="pt-BR" sz="2800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047750" y="2831830"/>
            <a:ext cx="6172200" cy="585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err="1" smtClean="0">
                <a:latin typeface="Calisto MT" panose="02040603050505030304" pitchFamily="18" charset="0"/>
                <a:ea typeface="Calibri"/>
                <a:cs typeface="Arial"/>
              </a:rPr>
              <a:t>Fp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1.1</a:t>
            </a:r>
            <a:endParaRPr lang="pt-BR" sz="3200" dirty="0"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0" y="3883478"/>
            <a:ext cx="5829300" cy="15696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Paulo e Timóteo, servos de Cristo Jesus, a todos os santos em Cristo Jesus que estão em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Filipos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juntamente com os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bispos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e diáconos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03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build="p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 - </a:t>
            </a:r>
            <a:r>
              <a:rPr lang="pt-BR" sz="3500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COLEGIADO</a:t>
            </a:r>
            <a:endParaRPr lang="pt-BR" sz="35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1" name="Imagem 10" descr="http://www.suvisa.ba.gov.br/sites/default/files/noticia/imagens/2014/05/05/reunic3a3o-de-gestores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054" y="3883478"/>
            <a:ext cx="2597368" cy="249827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tângulo 11"/>
          <p:cNvSpPr/>
          <p:nvPr/>
        </p:nvSpPr>
        <p:spPr>
          <a:xfrm>
            <a:off x="1047750" y="1773236"/>
            <a:ext cx="8096250" cy="10007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c) Os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termos “presbítero”, “bispo” e “pastor” são sinônimos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047750" y="3076387"/>
            <a:ext cx="6172200" cy="585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At 20.17,28</a:t>
            </a:r>
            <a:endParaRPr lang="pt-BR" sz="3200" dirty="0"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0" y="3883478"/>
            <a:ext cx="5829300" cy="267765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De Mileto, Paulo mandou chamar os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presbíteros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da igreja de Éfeso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Cuidem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de vocês mesmos e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todo o rebanho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sobre o qual o Espírito Santo os colocou como bispos, para pastorearem a igreja de Deus, que ele comprou com o seu próprio sangue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7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build="p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 - </a:t>
            </a:r>
            <a:r>
              <a:rPr lang="pt-BR" sz="3500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COLEGIADO</a:t>
            </a:r>
            <a:endParaRPr lang="pt-BR" sz="35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Indicativos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1" name="Imagem 10" descr="http://www.suvisa.ba.gov.br/sites/default/files/noticia/imagens/2014/05/05/reunic3a3o-de-gestores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054" y="3883478"/>
            <a:ext cx="2597368" cy="249827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tângulo 11"/>
          <p:cNvSpPr/>
          <p:nvPr/>
        </p:nvSpPr>
        <p:spPr>
          <a:xfrm>
            <a:off x="1047750" y="1773236"/>
            <a:ext cx="8096250" cy="10007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d) Há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menção da ordenação pastoral </a:t>
            </a:r>
            <a:r>
              <a:rPr lang="pt-BR" sz="2800" b="1" dirty="0">
                <a:solidFill>
                  <a:srgbClr val="C0000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de mais de um presbítero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Arial" panose="020B0604020202020204" pitchFamily="34" charset="0"/>
              </a:rPr>
              <a:t> por igreja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047750" y="2866837"/>
            <a:ext cx="6172200" cy="585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9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At 14.23; </a:t>
            </a:r>
            <a:r>
              <a:rPr lang="pt-BR" sz="3200" dirty="0" err="1" smtClean="0">
                <a:latin typeface="Calisto MT" panose="02040603050505030304" pitchFamily="18" charset="0"/>
                <a:ea typeface="Calibri"/>
                <a:cs typeface="Arial"/>
              </a:rPr>
              <a:t>Tt</a:t>
            </a:r>
            <a:r>
              <a:rPr lang="pt-BR" sz="3200" dirty="0" smtClean="0">
                <a:latin typeface="Calisto MT" panose="02040603050505030304" pitchFamily="18" charset="0"/>
                <a:ea typeface="Calibri"/>
                <a:cs typeface="Arial"/>
              </a:rPr>
              <a:t> 1.5</a:t>
            </a:r>
            <a:endParaRPr lang="pt-BR" sz="3200" dirty="0">
              <a:latin typeface="Calisto MT" panose="02040603050505030304" pitchFamily="18" charset="0"/>
              <a:ea typeface="Calibri"/>
              <a:cs typeface="Times New Roman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0" y="3559628"/>
            <a:ext cx="5829300" cy="15696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Paulo e Barnabé designaram-lhes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presbíteros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u="sng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cada igreja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; tendo orado e jejuado, eles os encomendaram ao Senhor, em quem haviam confiado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5232702"/>
            <a:ext cx="5829300" cy="15696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razão de tê-lo deixado em Creta foi para que você pusesse em ordem o que ainda faltava e constituísse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presbíteros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em cada cidade, como eu o instruí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60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build="p"/>
      <p:bldP spid="14" grpId="0" animBg="1"/>
      <p:bldP spid="14" grpId="1" animBg="1"/>
      <p:bldP spid="15" grpId="0" animBg="1"/>
      <p:bldP spid="1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 - </a:t>
            </a:r>
            <a:r>
              <a:rPr lang="pt-BR" sz="3500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COLEGIADO</a:t>
            </a:r>
            <a:endParaRPr lang="pt-BR" sz="35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4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Implicações: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4023486264"/>
              </p:ext>
            </p:extLst>
          </p:nvPr>
        </p:nvGraphicFramePr>
        <p:xfrm>
          <a:off x="0" y="1885950"/>
          <a:ext cx="9143999" cy="4838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9603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D01782D-C8AC-4AB9-9B87-9A05D0A91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>
                                            <p:graphicEl>
                                              <a:dgm id="{5D01782D-C8AC-4AB9-9B87-9A05D0A91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>
                                            <p:graphicEl>
                                              <a:dgm id="{5D01782D-C8AC-4AB9-9B87-9A05D0A91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104CD60-FB2D-4977-BAEE-1F8E5ECF0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>
                                            <p:graphicEl>
                                              <a:dgm id="{5104CD60-FB2D-4977-BAEE-1F8E5ECF0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>
                                            <p:graphicEl>
                                              <a:dgm id="{5104CD60-FB2D-4977-BAEE-1F8E5ECF0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65C8C29-9ADF-426E-A5B7-8935C4E37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>
                                            <p:graphicEl>
                                              <a:dgm id="{F65C8C29-9ADF-426E-A5B7-8935C4E37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>
                                            <p:graphicEl>
                                              <a:dgm id="{F65C8C29-9ADF-426E-A5B7-8935C4E37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711DD64-379A-412C-9233-45D0E1C1FE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>
                                            <p:graphicEl>
                                              <a:dgm id="{C711DD64-379A-412C-9233-45D0E1C1FE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>
                                            <p:graphicEl>
                                              <a:dgm id="{C711DD64-379A-412C-9233-45D0E1C1FE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3850D15-45AF-4B4B-B1AB-E81CB2C498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>
                                            <p:graphicEl>
                                              <a:dgm id="{E3850D15-45AF-4B4B-B1AB-E81CB2C498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>
                                            <p:graphicEl>
                                              <a:dgm id="{E3850D15-45AF-4B4B-B1AB-E81CB2C498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9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 - </a:t>
            </a:r>
            <a:r>
              <a:rPr lang="pt-BR" sz="3500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COLEGIADO</a:t>
            </a:r>
            <a:endParaRPr lang="pt-BR" sz="35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Formação: </a:t>
            </a:r>
            <a:r>
              <a:rPr lang="pt-BR" sz="2900" b="1" u="sng" dirty="0" smtClean="0">
                <a:solidFill>
                  <a:srgbClr val="002060"/>
                </a:solidFill>
                <a:latin typeface="Calisto MT" panose="02040603050505030304" pitchFamily="18" charset="0"/>
              </a:rPr>
              <a:t>Exigências</a:t>
            </a:r>
            <a:endParaRPr lang="pt-BR" sz="2900" b="1" u="sng" dirty="0">
              <a:solidFill>
                <a:srgbClr val="002060"/>
              </a:solidFill>
              <a:latin typeface="Calisto MT" panose="02040603050505030304" pitchFamily="18" charset="0"/>
            </a:endParaRPr>
          </a:p>
        </p:txBody>
      </p:sp>
      <p:grpSp>
        <p:nvGrpSpPr>
          <p:cNvPr id="12" name="Group 10"/>
          <p:cNvGrpSpPr>
            <a:grpSpLocks/>
          </p:cNvGrpSpPr>
          <p:nvPr/>
        </p:nvGrpSpPr>
        <p:grpSpPr bwMode="auto">
          <a:xfrm>
            <a:off x="798513" y="3082925"/>
            <a:ext cx="7632700" cy="554038"/>
            <a:chOff x="1292" y="2115"/>
            <a:chExt cx="4468" cy="349"/>
          </a:xfrm>
        </p:grpSpPr>
        <p:pic>
          <p:nvPicPr>
            <p:cNvPr id="13" name="Picture 11" descr="arrow6[1]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348" y="2104"/>
              <a:ext cx="244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701" y="2115"/>
              <a:ext cx="4059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pt-BR" sz="3000" b="1" dirty="0">
                  <a:solidFill>
                    <a:srgbClr val="009999"/>
                  </a:solidFill>
                </a:rPr>
                <a:t>Evidências de vocação pastoral</a:t>
              </a:r>
            </a:p>
          </p:txBody>
        </p:sp>
      </p:grpSp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798513" y="3609975"/>
            <a:ext cx="7632700" cy="554038"/>
            <a:chOff x="1292" y="2115"/>
            <a:chExt cx="4468" cy="349"/>
          </a:xfrm>
        </p:grpSpPr>
        <p:pic>
          <p:nvPicPr>
            <p:cNvPr id="16" name="Picture 11" descr="arrow6[1]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348" y="2104"/>
              <a:ext cx="244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1701" y="2115"/>
              <a:ext cx="4059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pt-BR" sz="3000" b="1" dirty="0">
                  <a:solidFill>
                    <a:srgbClr val="009999"/>
                  </a:solidFill>
                </a:rPr>
                <a:t>Qualificação bíblica</a:t>
              </a:r>
            </a:p>
          </p:txBody>
        </p:sp>
      </p:grpSp>
      <p:grpSp>
        <p:nvGrpSpPr>
          <p:cNvPr id="18" name="Group 10"/>
          <p:cNvGrpSpPr>
            <a:grpSpLocks/>
          </p:cNvGrpSpPr>
          <p:nvPr/>
        </p:nvGrpSpPr>
        <p:grpSpPr bwMode="auto">
          <a:xfrm>
            <a:off x="798513" y="4186238"/>
            <a:ext cx="7632700" cy="554037"/>
            <a:chOff x="1292" y="2115"/>
            <a:chExt cx="4468" cy="349"/>
          </a:xfrm>
        </p:grpSpPr>
        <p:pic>
          <p:nvPicPr>
            <p:cNvPr id="19" name="Picture 11" descr="arrow6[1]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348" y="2104"/>
              <a:ext cx="244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12"/>
            <p:cNvSpPr txBox="1">
              <a:spLocks noChangeArrowheads="1"/>
            </p:cNvSpPr>
            <p:nvPr/>
          </p:nvSpPr>
          <p:spPr bwMode="auto">
            <a:xfrm>
              <a:off x="1701" y="2115"/>
              <a:ext cx="4059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pt-BR" sz="3000" b="1" dirty="0">
                  <a:solidFill>
                    <a:srgbClr val="009999"/>
                  </a:solidFill>
                </a:rPr>
                <a:t>Formação adequada</a:t>
              </a:r>
            </a:p>
          </p:txBody>
        </p:sp>
      </p:grpSp>
      <p:grpSp>
        <p:nvGrpSpPr>
          <p:cNvPr id="21" name="Group 10"/>
          <p:cNvGrpSpPr>
            <a:grpSpLocks/>
          </p:cNvGrpSpPr>
          <p:nvPr/>
        </p:nvGrpSpPr>
        <p:grpSpPr bwMode="auto">
          <a:xfrm>
            <a:off x="798513" y="4760913"/>
            <a:ext cx="7632700" cy="554037"/>
            <a:chOff x="1292" y="2115"/>
            <a:chExt cx="4468" cy="349"/>
          </a:xfrm>
        </p:grpSpPr>
        <p:pic>
          <p:nvPicPr>
            <p:cNvPr id="22" name="Picture 11" descr="arrow6[1]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348" y="2104"/>
              <a:ext cx="244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1701" y="2115"/>
              <a:ext cx="4059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pt-BR" sz="3000" b="1" dirty="0">
                  <a:solidFill>
                    <a:srgbClr val="009999"/>
                  </a:solidFill>
                </a:rPr>
                <a:t>Treinamento suficiente</a:t>
              </a:r>
            </a:p>
          </p:txBody>
        </p:sp>
      </p:grpSp>
      <p:sp>
        <p:nvSpPr>
          <p:cNvPr id="24" name="Fluxograma: Armazenamento de acesso seqüencial 18"/>
          <p:cNvSpPr/>
          <p:nvPr/>
        </p:nvSpPr>
        <p:spPr>
          <a:xfrm rot="21232626" flipH="1">
            <a:off x="5173663" y="1462088"/>
            <a:ext cx="3446462" cy="1597025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Vista e testada por esta ou por outras igrejas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Fluxograma: Armazenamento de acesso seqüencial 19"/>
          <p:cNvSpPr/>
          <p:nvPr/>
        </p:nvSpPr>
        <p:spPr>
          <a:xfrm rot="21232626" flipH="1">
            <a:off x="5265738" y="2316163"/>
            <a:ext cx="3446462" cy="1595437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pessoal ;</a:t>
            </a:r>
          </a:p>
          <a:p>
            <a:pPr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familiar;</a:t>
            </a:r>
          </a:p>
          <a:p>
            <a:pPr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ministerial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Fluxograma: Armazenamento de acesso seqüencial 20"/>
          <p:cNvSpPr/>
          <p:nvPr/>
        </p:nvSpPr>
        <p:spPr>
          <a:xfrm rot="21232626" flipH="1">
            <a:off x="5265738" y="2892425"/>
            <a:ext cx="3446462" cy="1595438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Teológica;</a:t>
            </a:r>
          </a:p>
          <a:p>
            <a:pPr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Bíblica;</a:t>
            </a:r>
          </a:p>
          <a:p>
            <a:pPr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Ministerial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Fluxograma: Armazenamento de acesso seqüencial 21"/>
          <p:cNvSpPr/>
          <p:nvPr/>
        </p:nvSpPr>
        <p:spPr>
          <a:xfrm rot="21232626" flipH="1">
            <a:off x="5265738" y="3108325"/>
            <a:ext cx="3446462" cy="1595438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Orientado pela igreja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8" name="Group 10"/>
          <p:cNvGrpSpPr>
            <a:grpSpLocks/>
          </p:cNvGrpSpPr>
          <p:nvPr/>
        </p:nvGrpSpPr>
        <p:grpSpPr bwMode="auto">
          <a:xfrm>
            <a:off x="798513" y="5337175"/>
            <a:ext cx="7632700" cy="554038"/>
            <a:chOff x="1292" y="2115"/>
            <a:chExt cx="4468" cy="349"/>
          </a:xfrm>
        </p:grpSpPr>
        <p:pic>
          <p:nvPicPr>
            <p:cNvPr id="29" name="Picture 11" descr="arrow6[1]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348" y="2104"/>
              <a:ext cx="244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12"/>
            <p:cNvSpPr txBox="1">
              <a:spLocks noChangeArrowheads="1"/>
            </p:cNvSpPr>
            <p:nvPr/>
          </p:nvSpPr>
          <p:spPr bwMode="auto">
            <a:xfrm>
              <a:off x="1701" y="2115"/>
              <a:ext cx="4059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pt-BR" sz="3000" b="1" dirty="0">
                  <a:solidFill>
                    <a:srgbClr val="009999"/>
                  </a:solidFill>
                </a:rPr>
                <a:t>Perfil para </a:t>
              </a:r>
              <a:r>
                <a:rPr lang="pt-BR" sz="3000" b="1" dirty="0" err="1">
                  <a:solidFill>
                    <a:srgbClr val="009999"/>
                  </a:solidFill>
                </a:rPr>
                <a:t>T.B.B.</a:t>
              </a:r>
              <a:endParaRPr lang="pt-BR" sz="3000" b="1" dirty="0">
                <a:solidFill>
                  <a:srgbClr val="009999"/>
                </a:solidFill>
              </a:endParaRPr>
            </a:p>
          </p:txBody>
        </p:sp>
      </p:grpSp>
      <p:sp>
        <p:nvSpPr>
          <p:cNvPr id="31" name="Fluxograma: Armazenamento de acesso seqüencial 25"/>
          <p:cNvSpPr/>
          <p:nvPr/>
        </p:nvSpPr>
        <p:spPr>
          <a:xfrm rot="21232626" flipH="1">
            <a:off x="4833938" y="4043363"/>
            <a:ext cx="3446462" cy="1597025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Apropriado aos valores e interesses da igreja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" name="Group 10"/>
          <p:cNvGrpSpPr>
            <a:grpSpLocks/>
          </p:cNvGrpSpPr>
          <p:nvPr/>
        </p:nvGrpSpPr>
        <p:grpSpPr bwMode="auto">
          <a:xfrm>
            <a:off x="798513" y="5913438"/>
            <a:ext cx="7632700" cy="554037"/>
            <a:chOff x="1292" y="2115"/>
            <a:chExt cx="4468" cy="349"/>
          </a:xfrm>
        </p:grpSpPr>
        <p:pic>
          <p:nvPicPr>
            <p:cNvPr id="33" name="Picture 11" descr="arrow6[1]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348" y="2104"/>
              <a:ext cx="244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>
              <a:off x="1701" y="2115"/>
              <a:ext cx="4059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pt-BR" sz="3000" b="1" dirty="0">
                  <a:solidFill>
                    <a:srgbClr val="009999"/>
                  </a:solidFill>
                </a:rPr>
                <a:t>Visão de trabalho em equipe</a:t>
              </a:r>
            </a:p>
          </p:txBody>
        </p:sp>
      </p:grpSp>
      <p:sp>
        <p:nvSpPr>
          <p:cNvPr id="39" name="Fluxograma: Armazenamento de acesso seqüencial 29"/>
          <p:cNvSpPr/>
          <p:nvPr/>
        </p:nvSpPr>
        <p:spPr>
          <a:xfrm rot="21232626" flipH="1">
            <a:off x="5126038" y="4332288"/>
            <a:ext cx="3446462" cy="1597025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Aceitar a Filosofia de Ministério Pastoral do </a:t>
            </a:r>
            <a:r>
              <a:rPr lang="pt-BR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T.B.B.</a:t>
            </a:r>
            <a:endParaRPr lang="pt-B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987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1" grpId="0" animBg="1"/>
      <p:bldP spid="31" grpId="1" animBg="1"/>
      <p:bldP spid="39" grpId="0" animBg="1"/>
      <p:bldP spid="3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inistério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500" dirty="0" smtClean="0">
                <a:latin typeface="Arial Rounded MT Bold" panose="020F0704030504030204" pitchFamily="34" charset="0"/>
              </a:rPr>
              <a:t>astoral - </a:t>
            </a:r>
            <a:r>
              <a:rPr lang="pt-BR" sz="3500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COLEGIADO</a:t>
            </a:r>
            <a:endParaRPr lang="pt-BR" sz="35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Formação: </a:t>
            </a:r>
            <a:r>
              <a:rPr lang="pt-BR" sz="2900" b="1" u="sng" dirty="0" smtClean="0">
                <a:solidFill>
                  <a:srgbClr val="002060"/>
                </a:solidFill>
                <a:latin typeface="Calisto MT" panose="02040603050505030304" pitchFamily="18" charset="0"/>
              </a:rPr>
              <a:t>Estrutura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59" name="Forma 53"/>
          <p:cNvCxnSpPr/>
          <p:nvPr/>
        </p:nvCxnSpPr>
        <p:spPr>
          <a:xfrm rot="16200000" flipV="1">
            <a:off x="3167063" y="4941888"/>
            <a:ext cx="1046162" cy="1116012"/>
          </a:xfrm>
          <a:prstGeom prst="bentConnector2">
            <a:avLst/>
          </a:prstGeom>
          <a:noFill/>
          <a:ln w="38100" cap="flat" cmpd="sng" algn="ctr">
            <a:solidFill>
              <a:srgbClr val="333399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60" name="AutoShape 48"/>
          <p:cNvCxnSpPr>
            <a:cxnSpLocks noChangeShapeType="1"/>
          </p:cNvCxnSpPr>
          <p:nvPr/>
        </p:nvCxnSpPr>
        <p:spPr bwMode="auto">
          <a:xfrm rot="10800000">
            <a:off x="6227763" y="3284538"/>
            <a:ext cx="1008062" cy="601662"/>
          </a:xfrm>
          <a:prstGeom prst="bentConnector3">
            <a:avLst>
              <a:gd name="adj1" fmla="val 134921"/>
            </a:avLst>
          </a:prstGeom>
          <a:noFill/>
          <a:ln w="57150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Forma 54"/>
          <p:cNvCxnSpPr/>
          <p:nvPr/>
        </p:nvCxnSpPr>
        <p:spPr>
          <a:xfrm rot="5400000" flipH="1" flipV="1">
            <a:off x="4355306" y="5337969"/>
            <a:ext cx="1620838" cy="971550"/>
          </a:xfrm>
          <a:prstGeom prst="bentConnector3">
            <a:avLst>
              <a:gd name="adj1" fmla="val 101943"/>
            </a:avLst>
          </a:prstGeom>
          <a:noFill/>
          <a:ln w="38100" cap="flat" cmpd="sng" algn="ctr">
            <a:solidFill>
              <a:srgbClr val="333399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62" name="AutoShape 48"/>
          <p:cNvCxnSpPr>
            <a:cxnSpLocks noChangeShapeType="1"/>
          </p:cNvCxnSpPr>
          <p:nvPr/>
        </p:nvCxnSpPr>
        <p:spPr bwMode="auto">
          <a:xfrm rot="10800000">
            <a:off x="684213" y="3332163"/>
            <a:ext cx="1008062" cy="601662"/>
          </a:xfrm>
          <a:prstGeom prst="bentConnector3">
            <a:avLst>
              <a:gd name="adj1" fmla="val 134921"/>
            </a:avLst>
          </a:prstGeom>
          <a:noFill/>
          <a:ln w="57150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" name="AutoShape 7"/>
          <p:cNvSpPr>
            <a:spLocks noChangeArrowheads="1"/>
          </p:cNvSpPr>
          <p:nvPr/>
        </p:nvSpPr>
        <p:spPr bwMode="auto">
          <a:xfrm>
            <a:off x="1979613" y="6022975"/>
            <a:ext cx="5400675" cy="574675"/>
          </a:xfrm>
          <a:prstGeom prst="roundRect">
            <a:avLst>
              <a:gd name="adj" fmla="val 16667"/>
            </a:avLst>
          </a:prstGeom>
          <a:solidFill>
            <a:srgbClr val="660033"/>
          </a:solidFill>
          <a:ln w="9525">
            <a:solidFill>
              <a:srgbClr val="808080"/>
            </a:solidFill>
            <a:round/>
            <a:headEnd/>
            <a:tailEnd/>
          </a:ln>
          <a:effectLst>
            <a:outerShdw dist="8980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2844800" y="6035675"/>
            <a:ext cx="367188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2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</a:rPr>
              <a:t>COLEGIADO PASTORAL</a:t>
            </a:r>
            <a:endParaRPr kumimoji="0" lang="en-US" altLang="pt-BR" sz="2200" b="1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65" name="AutoShape 18"/>
          <p:cNvSpPr>
            <a:spLocks noChangeArrowheads="1"/>
          </p:cNvSpPr>
          <p:nvPr/>
        </p:nvSpPr>
        <p:spPr bwMode="auto">
          <a:xfrm>
            <a:off x="34925" y="4437063"/>
            <a:ext cx="3311525" cy="1081087"/>
          </a:xfrm>
          <a:prstGeom prst="roundRect">
            <a:avLst>
              <a:gd name="adj" fmla="val 16667"/>
            </a:avLst>
          </a:prstGeom>
          <a:solidFill>
            <a:srgbClr val="333399"/>
          </a:solidFill>
          <a:ln w="9525">
            <a:solidFill>
              <a:srgbClr val="808080"/>
            </a:solidFill>
            <a:round/>
            <a:headEnd/>
            <a:tailEnd/>
          </a:ln>
          <a:effectLst>
            <a:outerShdw dist="8980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107950" y="4532313"/>
            <a:ext cx="33115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Pastores tempo integral</a:t>
            </a:r>
          </a:p>
        </p:txBody>
      </p:sp>
      <p:sp>
        <p:nvSpPr>
          <p:cNvPr id="67" name="AutoShape 20"/>
          <p:cNvSpPr>
            <a:spLocks noChangeArrowheads="1"/>
          </p:cNvSpPr>
          <p:nvPr/>
        </p:nvSpPr>
        <p:spPr bwMode="auto">
          <a:xfrm>
            <a:off x="5508625" y="4437063"/>
            <a:ext cx="3671888" cy="1079500"/>
          </a:xfrm>
          <a:prstGeom prst="roundRect">
            <a:avLst>
              <a:gd name="adj" fmla="val 16667"/>
            </a:avLst>
          </a:prstGeom>
          <a:solidFill>
            <a:srgbClr val="333399"/>
          </a:solidFill>
          <a:ln w="9525">
            <a:solidFill>
              <a:srgbClr val="808080"/>
            </a:solidFill>
            <a:round/>
            <a:headEnd/>
            <a:tailEnd/>
          </a:ln>
          <a:effectLst>
            <a:outerShdw dist="8980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68" name="Text Box 21"/>
          <p:cNvSpPr txBox="1">
            <a:spLocks noChangeArrowheads="1"/>
          </p:cNvSpPr>
          <p:nvPr/>
        </p:nvSpPr>
        <p:spPr bwMode="auto">
          <a:xfrm>
            <a:off x="5651500" y="4508500"/>
            <a:ext cx="338455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Pastores tempo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parcial </a:t>
            </a:r>
          </a:p>
        </p:txBody>
      </p:sp>
      <p:cxnSp>
        <p:nvCxnSpPr>
          <p:cNvPr id="69" name="AutoShape 48"/>
          <p:cNvCxnSpPr>
            <a:cxnSpLocks noChangeShapeType="1"/>
          </p:cNvCxnSpPr>
          <p:nvPr/>
        </p:nvCxnSpPr>
        <p:spPr bwMode="auto">
          <a:xfrm rot="10800000">
            <a:off x="684213" y="3933825"/>
            <a:ext cx="1008062" cy="600075"/>
          </a:xfrm>
          <a:prstGeom prst="bentConnector3">
            <a:avLst>
              <a:gd name="adj1" fmla="val 134921"/>
            </a:avLst>
          </a:prstGeom>
          <a:noFill/>
          <a:ln w="57150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Text Box 26"/>
          <p:cNvSpPr txBox="1">
            <a:spLocks noChangeArrowheads="1"/>
          </p:cNvSpPr>
          <p:nvPr/>
        </p:nvSpPr>
        <p:spPr bwMode="auto">
          <a:xfrm>
            <a:off x="611188" y="3740150"/>
            <a:ext cx="2520950" cy="33813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Ministérios Específicos</a:t>
            </a:r>
            <a:endParaRPr kumimoji="0" lang="en-US" altLang="pt-BR" sz="16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71" name="Text Box 26"/>
          <p:cNvSpPr txBox="1">
            <a:spLocks noChangeArrowheads="1"/>
          </p:cNvSpPr>
          <p:nvPr/>
        </p:nvSpPr>
        <p:spPr bwMode="auto">
          <a:xfrm>
            <a:off x="611188" y="3141663"/>
            <a:ext cx="2520950" cy="338137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Tempo Específico</a:t>
            </a:r>
            <a:endParaRPr kumimoji="0" lang="en-US" altLang="pt-BR" sz="16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cxnSp>
        <p:nvCxnSpPr>
          <p:cNvPr id="72" name="AutoShape 48"/>
          <p:cNvCxnSpPr>
            <a:cxnSpLocks noChangeShapeType="1"/>
          </p:cNvCxnSpPr>
          <p:nvPr/>
        </p:nvCxnSpPr>
        <p:spPr bwMode="auto">
          <a:xfrm rot="10800000">
            <a:off x="6227763" y="3908425"/>
            <a:ext cx="1008062" cy="600075"/>
          </a:xfrm>
          <a:prstGeom prst="bentConnector3">
            <a:avLst>
              <a:gd name="adj1" fmla="val 134921"/>
            </a:avLst>
          </a:prstGeom>
          <a:noFill/>
          <a:ln w="57150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6227763" y="3716338"/>
            <a:ext cx="2520950" cy="339725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Ministérios Específicos</a:t>
            </a:r>
            <a:endParaRPr kumimoji="0" lang="en-US" altLang="pt-BR" sz="16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74" name="Text Box 26"/>
          <p:cNvSpPr txBox="1">
            <a:spLocks noChangeArrowheads="1"/>
          </p:cNvSpPr>
          <p:nvPr/>
        </p:nvSpPr>
        <p:spPr bwMode="auto">
          <a:xfrm>
            <a:off x="6227763" y="3141663"/>
            <a:ext cx="2520950" cy="338137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Tempo Específico</a:t>
            </a:r>
            <a:endParaRPr kumimoji="0" lang="en-US" altLang="pt-BR" sz="16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cxnSp>
        <p:nvCxnSpPr>
          <p:cNvPr id="75" name="Forma 54"/>
          <p:cNvCxnSpPr/>
          <p:nvPr/>
        </p:nvCxnSpPr>
        <p:spPr>
          <a:xfrm rot="5400000" flipH="1" flipV="1">
            <a:off x="3203575" y="3789363"/>
            <a:ext cx="3492500" cy="971550"/>
          </a:xfrm>
          <a:prstGeom prst="bentConnector3">
            <a:avLst>
              <a:gd name="adj1" fmla="val 101942"/>
            </a:avLst>
          </a:prstGeom>
          <a:noFill/>
          <a:ln w="38100" cap="flat" cmpd="sng" algn="ctr">
            <a:solidFill>
              <a:srgbClr val="333399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76" name="AutoShape 20"/>
          <p:cNvSpPr>
            <a:spLocks noChangeArrowheads="1"/>
          </p:cNvSpPr>
          <p:nvPr/>
        </p:nvSpPr>
        <p:spPr bwMode="auto">
          <a:xfrm>
            <a:off x="2627784" y="1700808"/>
            <a:ext cx="3672408" cy="1080468"/>
          </a:xfrm>
          <a:prstGeom prst="roundRect">
            <a:avLst>
              <a:gd name="adj" fmla="val 16667"/>
            </a:avLst>
          </a:prstGeom>
          <a:solidFill>
            <a:srgbClr val="DAEDEF">
              <a:lumMod val="50000"/>
            </a:srgbClr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Text Box 21"/>
          <p:cNvSpPr txBox="1">
            <a:spLocks noChangeArrowheads="1"/>
          </p:cNvSpPr>
          <p:nvPr/>
        </p:nvSpPr>
        <p:spPr bwMode="auto">
          <a:xfrm>
            <a:off x="2771775" y="1844675"/>
            <a:ext cx="33845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Estagiários tempo integral ou parcial</a:t>
            </a:r>
          </a:p>
        </p:txBody>
      </p:sp>
    </p:spTree>
    <p:extLst>
      <p:ext uri="{BB962C8B-B14F-4D97-AF65-F5344CB8AC3E}">
        <p14:creationId xmlns:p14="http://schemas.microsoft.com/office/powerpoint/2010/main" val="248780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5" grpId="0" animBg="1"/>
      <p:bldP spid="67" grpId="0" animBg="1"/>
      <p:bldP spid="70" grpId="0" animBg="1"/>
      <p:bldP spid="71" grpId="0" animBg="1"/>
      <p:bldP spid="73" grpId="0" animBg="1"/>
      <p:bldP spid="7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6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89" y="4120930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3"/>
          <p:cNvSpPr txBox="1"/>
          <p:nvPr/>
        </p:nvSpPr>
        <p:spPr>
          <a:xfrm>
            <a:off x="334735" y="280608"/>
            <a:ext cx="8474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600" dirty="0">
                <a:latin typeface="Arial Rounded MT Bold" panose="020F0704030504030204" pitchFamily="34" charset="0"/>
              </a:rPr>
              <a:t>inistério </a:t>
            </a:r>
            <a:r>
              <a:rPr lang="pt-B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600" dirty="0">
                <a:latin typeface="Arial Rounded MT Bold" panose="020F0704030504030204" pitchFamily="34" charset="0"/>
              </a:rPr>
              <a:t>astoral </a:t>
            </a:r>
            <a:endParaRPr lang="pt-BR" sz="3600" dirty="0" smtClean="0">
              <a:latin typeface="Arial Rounded MT Bold" panose="020F070403050403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63336" y="1722107"/>
            <a:ext cx="78306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§ </a:t>
            </a:r>
            <a:r>
              <a:rPr lang="pt-BR" sz="3200" dirty="0"/>
              <a:t>Cremos</a:t>
            </a:r>
            <a:r>
              <a:rPr lang="pt-BR" sz="3200" b="1" dirty="0"/>
              <a:t> </a:t>
            </a:r>
            <a:r>
              <a:rPr lang="pt-BR" sz="3200" dirty="0"/>
              <a:t>que o ministério pastoral trata-se de uma vocação que tem início no servir a igreja de Jesus Cristo, independentemente de títulos ou cargos, e que ganha efetividade, na medida que se entende a necessidade de dedicação integral a </a:t>
            </a:r>
            <a:r>
              <a:rPr lang="pt-BR" sz="3200" dirty="0" smtClean="0"/>
              <a:t>este</a:t>
            </a:r>
          </a:p>
          <a:p>
            <a:r>
              <a:rPr lang="pt-BR" sz="3200" dirty="0" smtClean="0"/>
              <a:t> </a:t>
            </a:r>
            <a:r>
              <a:rPr lang="pt-BR" sz="3200" dirty="0"/>
              <a:t>ministério. </a:t>
            </a:r>
          </a:p>
        </p:txBody>
      </p:sp>
    </p:spTree>
    <p:extLst>
      <p:ext uri="{BB962C8B-B14F-4D97-AF65-F5344CB8AC3E}">
        <p14:creationId xmlns:p14="http://schemas.microsoft.com/office/powerpoint/2010/main" val="144603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6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89" y="4120930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3"/>
          <p:cNvSpPr txBox="1"/>
          <p:nvPr/>
        </p:nvSpPr>
        <p:spPr>
          <a:xfrm>
            <a:off x="334735" y="280608"/>
            <a:ext cx="8474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600" dirty="0">
                <a:latin typeface="Arial Rounded MT Bold" panose="020F0704030504030204" pitchFamily="34" charset="0"/>
              </a:rPr>
              <a:t>inistério </a:t>
            </a:r>
            <a:r>
              <a:rPr lang="pt-B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600" dirty="0">
                <a:latin typeface="Arial Rounded MT Bold" panose="020F0704030504030204" pitchFamily="34" charset="0"/>
              </a:rPr>
              <a:t>astoral </a:t>
            </a:r>
            <a:endParaRPr lang="pt-BR" sz="3600" dirty="0" smtClean="0">
              <a:latin typeface="Arial Rounded MT Bold" panose="020F070403050403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63336" y="1722107"/>
            <a:ext cx="78306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§ </a:t>
            </a:r>
            <a:r>
              <a:rPr lang="pt-BR" sz="3200" dirty="0"/>
              <a:t>Cremos que o modelo bíblico para o pastorado visa o trabalho em equipe (multiplicidade de pastores). Por isso entendemos que a autoridade pastoral essencial independe da área de atuação, neste caso, a função não determina a vocação.</a:t>
            </a:r>
          </a:p>
        </p:txBody>
      </p:sp>
    </p:spTree>
    <p:extLst>
      <p:ext uri="{BB962C8B-B14F-4D97-AF65-F5344CB8AC3E}">
        <p14:creationId xmlns:p14="http://schemas.microsoft.com/office/powerpoint/2010/main" val="198579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6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89" y="4120930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3"/>
          <p:cNvSpPr txBox="1"/>
          <p:nvPr/>
        </p:nvSpPr>
        <p:spPr>
          <a:xfrm>
            <a:off x="334735" y="280608"/>
            <a:ext cx="8474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600" dirty="0">
                <a:latin typeface="Arial Rounded MT Bold" panose="020F0704030504030204" pitchFamily="34" charset="0"/>
              </a:rPr>
              <a:t>inistério </a:t>
            </a:r>
            <a:r>
              <a:rPr lang="pt-B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600" dirty="0">
                <a:latin typeface="Arial Rounded MT Bold" panose="020F0704030504030204" pitchFamily="34" charset="0"/>
              </a:rPr>
              <a:t>astoral </a:t>
            </a:r>
            <a:endParaRPr lang="pt-BR" sz="3600" dirty="0" smtClean="0">
              <a:latin typeface="Arial Rounded MT Bold" panose="020F070403050403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63336" y="1722107"/>
            <a:ext cx="78306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§ </a:t>
            </a:r>
            <a:r>
              <a:rPr lang="pt-BR" sz="3200" dirty="0"/>
              <a:t>Cremos que o ministério pastoral deve ser exercido apenas por homens, testados pelos critérios bíblicos; reconhecidos pela igreja local em seu serviço ao próximo e distinguidos por um testemunho espiritual maduro.</a:t>
            </a:r>
          </a:p>
        </p:txBody>
      </p:sp>
    </p:spTree>
    <p:extLst>
      <p:ext uri="{BB962C8B-B14F-4D97-AF65-F5344CB8AC3E}">
        <p14:creationId xmlns:p14="http://schemas.microsoft.com/office/powerpoint/2010/main" val="425654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</TotalTime>
  <Words>930</Words>
  <Application>Microsoft Office PowerPoint</Application>
  <PresentationFormat>Apresentação na tela (4:3)</PresentationFormat>
  <Paragraphs>152</Paragraphs>
  <Slides>22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47</cp:revision>
  <dcterms:created xsi:type="dcterms:W3CDTF">2015-03-06T10:45:28Z</dcterms:created>
  <dcterms:modified xsi:type="dcterms:W3CDTF">2015-04-18T16:12:26Z</dcterms:modified>
</cp:coreProperties>
</file>